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IBM Plex Sans Bold" charset="1" panose="020B0803050203000203"/>
      <p:regular r:id="rId24"/>
    </p:embeddedFont>
    <p:embeddedFont>
      <p:font typeface="Inter" charset="1" panose="020B0502030000000004"/>
      <p:regular r:id="rId25"/>
    </p:embeddedFont>
    <p:embeddedFont>
      <p:font typeface="Inter Medium" charset="1" panose="02000503000000020004"/>
      <p:regular r:id="rId26"/>
    </p:embeddedFont>
    <p:embeddedFont>
      <p:font typeface="Inter Bold" charset="1" panose="020B080203000000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7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8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7.jpe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1.png" Type="http://schemas.openxmlformats.org/officeDocument/2006/relationships/image"/><Relationship Id="rId14" Target="../media/image12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1.png" Type="http://schemas.openxmlformats.org/officeDocument/2006/relationships/image"/><Relationship Id="rId15" Target="../media/image12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.png" Type="http://schemas.openxmlformats.org/officeDocument/2006/relationships/image"/><Relationship Id="rId5" Target="../media/image22.jpe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jpe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1.png" Type="http://schemas.openxmlformats.org/officeDocument/2006/relationships/image"/><Relationship Id="rId14" Target="../media/image12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.png" Type="http://schemas.openxmlformats.org/officeDocument/2006/relationships/image"/><Relationship Id="rId5" Target="../media/image22.jpe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jpeg" Type="http://schemas.openxmlformats.org/officeDocument/2006/relationships/image"/><Relationship Id="rId9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.png" Type="http://schemas.openxmlformats.org/officeDocument/2006/relationships/image"/><Relationship Id="rId5" Target="../media/image25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26.png" Type="http://schemas.openxmlformats.org/officeDocument/2006/relationships/image"/><Relationship Id="rId5" Target="../media/image25.jpe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4782" y="3204970"/>
            <a:ext cx="20577564" cy="7846451"/>
          </a:xfrm>
          <a:custGeom>
            <a:avLst/>
            <a:gdLst/>
            <a:ahLst/>
            <a:cxnLst/>
            <a:rect r="r" b="b" t="t" l="l"/>
            <a:pathLst>
              <a:path h="7846451" w="20577564">
                <a:moveTo>
                  <a:pt x="0" y="0"/>
                </a:moveTo>
                <a:lnTo>
                  <a:pt x="20577564" y="0"/>
                </a:lnTo>
                <a:lnTo>
                  <a:pt x="20577564" y="7846452"/>
                </a:lnTo>
                <a:lnTo>
                  <a:pt x="0" y="784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l="0" t="-1347" r="0" b="-2682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154834" y="1850738"/>
            <a:ext cx="6104466" cy="610446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-30000">
              <a:off x="-1943" y="-1943"/>
              <a:ext cx="816686" cy="816686"/>
            </a:xfrm>
            <a:custGeom>
              <a:avLst/>
              <a:gdLst/>
              <a:ahLst/>
              <a:cxnLst/>
              <a:rect r="r" b="b" t="t" l="l"/>
              <a:pathLst>
                <a:path h="816686" w="816686">
                  <a:moveTo>
                    <a:pt x="411889" y="1958"/>
                  </a:moveTo>
                  <a:cubicBezTo>
                    <a:pt x="187449" y="0"/>
                    <a:pt x="3917" y="180357"/>
                    <a:pt x="1958" y="404797"/>
                  </a:cubicBezTo>
                  <a:cubicBezTo>
                    <a:pt x="0" y="629236"/>
                    <a:pt x="180357" y="812769"/>
                    <a:pt x="404797" y="814728"/>
                  </a:cubicBezTo>
                  <a:cubicBezTo>
                    <a:pt x="629236" y="816686"/>
                    <a:pt x="812769" y="636329"/>
                    <a:pt x="814728" y="411889"/>
                  </a:cubicBezTo>
                  <a:cubicBezTo>
                    <a:pt x="816686" y="187449"/>
                    <a:pt x="636329" y="3917"/>
                    <a:pt x="411889" y="1958"/>
                  </a:cubicBezTo>
                  <a:close/>
                </a:path>
              </a:pathLst>
            </a:custGeom>
            <a:blipFill>
              <a:blip r:embed="rId3"/>
              <a:stretch>
                <a:fillRect l="-13693" t="-2441" r="-66395" b="-434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984590" y="1680495"/>
            <a:ext cx="6444953" cy="6444953"/>
          </a:xfrm>
          <a:custGeom>
            <a:avLst/>
            <a:gdLst/>
            <a:ahLst/>
            <a:cxnLst/>
            <a:rect r="r" b="b" t="t" l="l"/>
            <a:pathLst>
              <a:path h="6444953" w="6444953">
                <a:moveTo>
                  <a:pt x="0" y="0"/>
                </a:moveTo>
                <a:lnTo>
                  <a:pt x="6444953" y="0"/>
                </a:lnTo>
                <a:lnTo>
                  <a:pt x="6444953" y="6444953"/>
                </a:lnTo>
                <a:lnTo>
                  <a:pt x="0" y="6444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6111" y="2226144"/>
            <a:ext cx="1945178" cy="4114800"/>
          </a:xfrm>
          <a:custGeom>
            <a:avLst/>
            <a:gdLst/>
            <a:ahLst/>
            <a:cxnLst/>
            <a:rect r="r" b="b" t="t" l="l"/>
            <a:pathLst>
              <a:path h="4114800" w="1945178">
                <a:moveTo>
                  <a:pt x="0" y="0"/>
                </a:moveTo>
                <a:lnTo>
                  <a:pt x="1945178" y="0"/>
                </a:lnTo>
                <a:lnTo>
                  <a:pt x="19451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-3179251"/>
            <a:ext cx="18816249" cy="5405395"/>
          </a:xfrm>
          <a:custGeom>
            <a:avLst/>
            <a:gdLst/>
            <a:ahLst/>
            <a:cxnLst/>
            <a:rect r="r" b="b" t="t" l="l"/>
            <a:pathLst>
              <a:path h="5405395" w="18816249">
                <a:moveTo>
                  <a:pt x="0" y="0"/>
                </a:moveTo>
                <a:lnTo>
                  <a:pt x="18816249" y="0"/>
                </a:lnTo>
                <a:lnTo>
                  <a:pt x="18816249" y="5405395"/>
                </a:lnTo>
                <a:lnTo>
                  <a:pt x="0" y="54053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8404" y="3509308"/>
            <a:ext cx="8156709" cy="1393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84"/>
              </a:lnSpc>
            </a:pPr>
            <a:r>
              <a:rPr lang="en-US" sz="9804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Music2Image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8404" y="4787265"/>
            <a:ext cx="67942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Generating images from music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14043" y="891540"/>
            <a:ext cx="3546007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91241" y="9121140"/>
            <a:ext cx="5768059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ALESSIO SALZANO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9138" y="-2954700"/>
            <a:ext cx="21006276" cy="5909399"/>
            <a:chOff x="0" y="0"/>
            <a:chExt cx="28008368" cy="78791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983903" y="0"/>
              <a:ext cx="14024465" cy="7879199"/>
            </a:xfrm>
            <a:custGeom>
              <a:avLst/>
              <a:gdLst/>
              <a:ahLst/>
              <a:cxnLst/>
              <a:rect r="r" b="b" t="t" l="l"/>
              <a:pathLst>
                <a:path h="7879199" w="14024465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14024465" cy="7879199"/>
            </a:xfrm>
            <a:custGeom>
              <a:avLst/>
              <a:gdLst/>
              <a:ahLst/>
              <a:cxnLst/>
              <a:rect r="r" b="b" t="t" l="l"/>
              <a:pathLst>
                <a:path h="7879199" w="14024465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914511" y="7279608"/>
            <a:ext cx="14458978" cy="2470132"/>
          </a:xfrm>
          <a:custGeom>
            <a:avLst/>
            <a:gdLst/>
            <a:ahLst/>
            <a:cxnLst/>
            <a:rect r="r" b="b" t="t" l="l"/>
            <a:pathLst>
              <a:path h="2470132" w="14458978">
                <a:moveTo>
                  <a:pt x="0" y="0"/>
                </a:moveTo>
                <a:lnTo>
                  <a:pt x="14458978" y="0"/>
                </a:lnTo>
                <a:lnTo>
                  <a:pt x="14458978" y="2470132"/>
                </a:lnTo>
                <a:lnTo>
                  <a:pt x="0" y="2470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45" r="-56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14043" y="891540"/>
            <a:ext cx="3546007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1627" y="939165"/>
            <a:ext cx="11285579" cy="982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TRASCRIZIONE DEL TESTO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90326" y="9965060"/>
            <a:ext cx="2907348" cy="219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4"/>
              </a:lnSpc>
              <a:spcBef>
                <a:spcPct val="0"/>
              </a:spcBef>
            </a:pPr>
            <a:r>
              <a:rPr lang="en-US" sz="1540" spc="17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WHISPER 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5005" y="3327089"/>
            <a:ext cx="16437990" cy="360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9"/>
              </a:lnSpc>
              <a:spcBef>
                <a:spcPct val="0"/>
              </a:spcBef>
            </a:pPr>
            <a:r>
              <a:rPr lang="en-US" b="true" sz="2899" spc="32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Whisper </a:t>
            </a:r>
            <a:r>
              <a:rPr lang="en-US" sz="2899" spc="32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è un </a:t>
            </a:r>
            <a:r>
              <a:rPr lang="en-US" b="true" sz="2899" spc="32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sistema di riconoscimento</a:t>
            </a:r>
            <a:r>
              <a:rPr lang="en-US" sz="2899" spc="32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vocale addestrato su 680.000 ore di dati che converte l'audio in testo. </a:t>
            </a:r>
          </a:p>
          <a:p>
            <a:pPr algn="ctr">
              <a:lnSpc>
                <a:spcPts val="3189"/>
              </a:lnSpc>
              <a:spcBef>
                <a:spcPct val="0"/>
              </a:spcBef>
            </a:pPr>
          </a:p>
          <a:p>
            <a:pPr algn="ctr">
              <a:lnSpc>
                <a:spcPts val="3189"/>
              </a:lnSpc>
              <a:spcBef>
                <a:spcPct val="0"/>
              </a:spcBef>
            </a:pPr>
            <a:r>
              <a:rPr lang="en-US" sz="2899" spc="32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Questo passaggio è </a:t>
            </a:r>
            <a:r>
              <a:rPr lang="en-US" b="true" sz="2899" spc="32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fondamentale</a:t>
            </a:r>
            <a:r>
              <a:rPr lang="en-US" sz="2899" spc="32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poiché permette di </a:t>
            </a:r>
            <a:r>
              <a:rPr lang="en-US" b="true" sz="2899" spc="32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ottenere </a:t>
            </a:r>
            <a:r>
              <a:rPr lang="en-US" sz="2899" spc="32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una </a:t>
            </a:r>
            <a:r>
              <a:rPr lang="en-US" b="true" sz="2899" spc="32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rappresentazione scritta dell'audio</a:t>
            </a:r>
            <a:r>
              <a:rPr lang="en-US" sz="2899" spc="32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essenziale </a:t>
            </a:r>
            <a:r>
              <a:rPr lang="en-US" b="true" sz="2899" spc="32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per la</a:t>
            </a:r>
            <a:r>
              <a:rPr lang="en-US" sz="2899" spc="32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successiva </a:t>
            </a:r>
            <a:r>
              <a:rPr lang="en-US" b="true" sz="2899" spc="32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generazione visiva</a:t>
            </a:r>
            <a:r>
              <a:rPr lang="en-US" sz="2899" spc="32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ctr">
              <a:lnSpc>
                <a:spcPts val="3189"/>
              </a:lnSpc>
              <a:spcBef>
                <a:spcPct val="0"/>
              </a:spcBef>
            </a:pPr>
          </a:p>
          <a:p>
            <a:pPr algn="ctr">
              <a:lnSpc>
                <a:spcPts val="3189"/>
              </a:lnSpc>
              <a:spcBef>
                <a:spcPct val="0"/>
              </a:spcBef>
            </a:pPr>
            <a:r>
              <a:rPr lang="en-US" sz="2899" spc="32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La trasformazione iniziale dell'audio in testo</a:t>
            </a:r>
            <a:r>
              <a:rPr lang="en-US" b="true" sz="2899" spc="32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è necessaria</a:t>
            </a:r>
            <a:r>
              <a:rPr lang="en-US" sz="2899" spc="32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poiché le </a:t>
            </a:r>
            <a:r>
              <a:rPr lang="en-US" b="true" sz="2899" spc="32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onde sonore non possono essere convertite direttamente in immagini</a:t>
            </a:r>
            <a:r>
              <a:rPr lang="en-US" sz="2899" spc="32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758847">
            <a:off x="11320919" y="-157959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758847">
            <a:off x="16172366" y="-157959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10" y="0"/>
                </a:lnTo>
                <a:lnTo>
                  <a:pt x="6270310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758847">
            <a:off x="-880715" y="-1115268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074255">
            <a:off x="474980" y="4196867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0" y="0"/>
                </a:lnTo>
                <a:lnTo>
                  <a:pt x="900050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1476530">
            <a:off x="17061242" y="8603056"/>
            <a:ext cx="961023" cy="1485893"/>
          </a:xfrm>
          <a:custGeom>
            <a:avLst/>
            <a:gdLst/>
            <a:ahLst/>
            <a:cxnLst/>
            <a:rect r="r" b="b" t="t" l="l"/>
            <a:pathLst>
              <a:path h="1485893" w="961023">
                <a:moveTo>
                  <a:pt x="0" y="0"/>
                </a:moveTo>
                <a:lnTo>
                  <a:pt x="961023" y="0"/>
                </a:lnTo>
                <a:lnTo>
                  <a:pt x="961023" y="1485894"/>
                </a:lnTo>
                <a:lnTo>
                  <a:pt x="0" y="14858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74255">
            <a:off x="17091729" y="4593469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0" y="0"/>
                </a:lnTo>
                <a:lnTo>
                  <a:pt x="900050" y="1100062"/>
                </a:lnTo>
                <a:lnTo>
                  <a:pt x="0" y="1100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631705">
            <a:off x="564314" y="8748143"/>
            <a:ext cx="597276" cy="923483"/>
          </a:xfrm>
          <a:custGeom>
            <a:avLst/>
            <a:gdLst/>
            <a:ahLst/>
            <a:cxnLst/>
            <a:rect r="r" b="b" t="t" l="l"/>
            <a:pathLst>
              <a:path h="923483" w="597276">
                <a:moveTo>
                  <a:pt x="0" y="0"/>
                </a:moveTo>
                <a:lnTo>
                  <a:pt x="597276" y="0"/>
                </a:lnTo>
                <a:lnTo>
                  <a:pt x="597276" y="923484"/>
                </a:lnTo>
                <a:lnTo>
                  <a:pt x="0" y="923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9138" y="-2954700"/>
            <a:ext cx="21006276" cy="5909399"/>
            <a:chOff x="0" y="0"/>
            <a:chExt cx="28008368" cy="78791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983903" y="0"/>
              <a:ext cx="14024465" cy="7879199"/>
            </a:xfrm>
            <a:custGeom>
              <a:avLst/>
              <a:gdLst/>
              <a:ahLst/>
              <a:cxnLst/>
              <a:rect r="r" b="b" t="t" l="l"/>
              <a:pathLst>
                <a:path h="7879199" w="14024465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14024465" cy="7879199"/>
            </a:xfrm>
            <a:custGeom>
              <a:avLst/>
              <a:gdLst/>
              <a:ahLst/>
              <a:cxnLst/>
              <a:rect r="r" b="b" t="t" l="l"/>
              <a:pathLst>
                <a:path h="7879199" w="14024465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714043" y="891540"/>
            <a:ext cx="3546007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1627" y="939165"/>
            <a:ext cx="11285579" cy="982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SINTESI DEL TESTO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21542" y="5143500"/>
            <a:ext cx="7622353" cy="3140920"/>
            <a:chOff x="0" y="0"/>
            <a:chExt cx="10163137" cy="418789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63137" cy="3879263"/>
            </a:xfrm>
            <a:custGeom>
              <a:avLst/>
              <a:gdLst/>
              <a:ahLst/>
              <a:cxnLst/>
              <a:rect r="r" b="b" t="t" l="l"/>
              <a:pathLst>
                <a:path h="3879263" w="10163137">
                  <a:moveTo>
                    <a:pt x="0" y="0"/>
                  </a:moveTo>
                  <a:lnTo>
                    <a:pt x="10163137" y="0"/>
                  </a:lnTo>
                  <a:lnTo>
                    <a:pt x="10163137" y="3879263"/>
                  </a:lnTo>
                  <a:lnTo>
                    <a:pt x="0" y="3879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4124570" y="3888788"/>
              <a:ext cx="3916368" cy="2991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12"/>
                </a:lnSpc>
                <a:spcBef>
                  <a:spcPct val="0"/>
                </a:spcBef>
              </a:pPr>
              <a:r>
                <a:rPr lang="en-US" sz="1556" spc="172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T5 ARCHITECTURE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702143" y="4236720"/>
            <a:ext cx="8996965" cy="49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sz="2812" spc="3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Il passo successivo consiste nella sintesi del testo trascritto, necessaria per ridurre l’input testuale e non perdere di generalità.</a:t>
            </a:r>
          </a:p>
          <a:p>
            <a:pPr algn="ctr">
              <a:lnSpc>
                <a:spcPts val="3094"/>
              </a:lnSpc>
              <a:spcBef>
                <a:spcPct val="0"/>
              </a:spcBef>
            </a:pPr>
          </a:p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sz="2812" spc="3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Questo processo aiuta a evitare dettagli superflui che potrebbero compromettere la coerenza delle immagini generate, concentrandosi sui concetti chiave.</a:t>
            </a:r>
          </a:p>
          <a:p>
            <a:pPr algn="ctr">
              <a:lnSpc>
                <a:spcPts val="3094"/>
              </a:lnSpc>
              <a:spcBef>
                <a:spcPct val="0"/>
              </a:spcBef>
            </a:pPr>
          </a:p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sz="2812" spc="3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Per fare ciò è stato utilizzato T5-small, un modello di Text-to-Text Transformer, per riassumere efficacemente il testo.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758847">
            <a:off x="9633459" y="-125508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758847">
            <a:off x="16237269" y="-125508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758847">
            <a:off x="-621106" y="-1423554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74255">
            <a:off x="6820338" y="3385588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0" y="0"/>
                </a:lnTo>
                <a:lnTo>
                  <a:pt x="900050" y="1100062"/>
                </a:lnTo>
                <a:lnTo>
                  <a:pt x="0" y="1100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631705">
            <a:off x="9830601" y="9473720"/>
            <a:ext cx="597276" cy="923483"/>
          </a:xfrm>
          <a:custGeom>
            <a:avLst/>
            <a:gdLst/>
            <a:ahLst/>
            <a:cxnLst/>
            <a:rect r="r" b="b" t="t" l="l"/>
            <a:pathLst>
              <a:path h="923483" w="597276">
                <a:moveTo>
                  <a:pt x="0" y="0"/>
                </a:moveTo>
                <a:lnTo>
                  <a:pt x="597276" y="0"/>
                </a:lnTo>
                <a:lnTo>
                  <a:pt x="597276" y="923484"/>
                </a:lnTo>
                <a:lnTo>
                  <a:pt x="0" y="923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74255">
            <a:off x="1176000" y="9075226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1" y="0"/>
                </a:lnTo>
                <a:lnTo>
                  <a:pt x="900051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631705">
            <a:off x="16425389" y="3119681"/>
            <a:ext cx="597276" cy="923483"/>
          </a:xfrm>
          <a:custGeom>
            <a:avLst/>
            <a:gdLst/>
            <a:ahLst/>
            <a:cxnLst/>
            <a:rect r="r" b="b" t="t" l="l"/>
            <a:pathLst>
              <a:path h="923483" w="597276">
                <a:moveTo>
                  <a:pt x="0" y="0"/>
                </a:moveTo>
                <a:lnTo>
                  <a:pt x="597276" y="0"/>
                </a:lnTo>
                <a:lnTo>
                  <a:pt x="597276" y="923483"/>
                </a:lnTo>
                <a:lnTo>
                  <a:pt x="0" y="9234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4255">
            <a:off x="8110323" y="2404669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1" y="0"/>
                </a:lnTo>
                <a:lnTo>
                  <a:pt x="900051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59138" y="-2954700"/>
            <a:ext cx="21006276" cy="5909399"/>
            <a:chOff x="0" y="0"/>
            <a:chExt cx="28008368" cy="78791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983903" y="0"/>
              <a:ext cx="14024465" cy="7879199"/>
            </a:xfrm>
            <a:custGeom>
              <a:avLst/>
              <a:gdLst/>
              <a:ahLst/>
              <a:cxnLst/>
              <a:rect r="r" b="b" t="t" l="l"/>
              <a:pathLst>
                <a:path h="7879199" w="14024465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4024465" cy="7879199"/>
            </a:xfrm>
            <a:custGeom>
              <a:avLst/>
              <a:gdLst/>
              <a:ahLst/>
              <a:cxnLst/>
              <a:rect r="r" b="b" t="t" l="l"/>
              <a:pathLst>
                <a:path h="7879199" w="14024465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714043" y="891540"/>
            <a:ext cx="3546007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85943"/>
            <a:ext cx="11967054" cy="1945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GENERAZIONE DELLE IMMAGINI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758847">
            <a:off x="9633459" y="-125508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58847">
            <a:off x="16237269" y="-125508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758847">
            <a:off x="-621106" y="-1423554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631705">
            <a:off x="1362688" y="9041626"/>
            <a:ext cx="597276" cy="923483"/>
          </a:xfrm>
          <a:custGeom>
            <a:avLst/>
            <a:gdLst/>
            <a:ahLst/>
            <a:cxnLst/>
            <a:rect r="r" b="b" t="t" l="l"/>
            <a:pathLst>
              <a:path h="923483" w="597276">
                <a:moveTo>
                  <a:pt x="0" y="0"/>
                </a:moveTo>
                <a:lnTo>
                  <a:pt x="597276" y="0"/>
                </a:lnTo>
                <a:lnTo>
                  <a:pt x="597276" y="923483"/>
                </a:lnTo>
                <a:lnTo>
                  <a:pt x="0" y="9234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74255">
            <a:off x="17240649" y="9075226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1" y="0"/>
                </a:lnTo>
                <a:lnTo>
                  <a:pt x="900051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631705">
            <a:off x="1362688" y="3130264"/>
            <a:ext cx="597276" cy="923483"/>
          </a:xfrm>
          <a:custGeom>
            <a:avLst/>
            <a:gdLst/>
            <a:ahLst/>
            <a:cxnLst/>
            <a:rect r="r" b="b" t="t" l="l"/>
            <a:pathLst>
              <a:path h="923483" w="597276">
                <a:moveTo>
                  <a:pt x="0" y="0"/>
                </a:moveTo>
                <a:lnTo>
                  <a:pt x="597276" y="0"/>
                </a:lnTo>
                <a:lnTo>
                  <a:pt x="597276" y="923484"/>
                </a:lnTo>
                <a:lnTo>
                  <a:pt x="0" y="923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8707" y="4236635"/>
            <a:ext cx="7492255" cy="3639649"/>
          </a:xfrm>
          <a:custGeom>
            <a:avLst/>
            <a:gdLst/>
            <a:ahLst/>
            <a:cxnLst/>
            <a:rect r="r" b="b" t="t" l="l"/>
            <a:pathLst>
              <a:path h="3639649" w="7492255">
                <a:moveTo>
                  <a:pt x="0" y="0"/>
                </a:moveTo>
                <a:lnTo>
                  <a:pt x="7492256" y="0"/>
                </a:lnTo>
                <a:lnTo>
                  <a:pt x="7492256" y="3639649"/>
                </a:lnTo>
                <a:lnTo>
                  <a:pt x="0" y="36396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963023" y="3341821"/>
            <a:ext cx="10065461" cy="6701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6"/>
              </a:lnSpc>
              <a:spcBef>
                <a:spcPct val="0"/>
              </a:spcBef>
            </a:pPr>
            <a:r>
              <a:rPr lang="en-US" sz="2669" spc="2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Una volta ottenuto il testo sintetizzato,</a:t>
            </a:r>
            <a:r>
              <a:rPr lang="en-US" b="true" sz="2669" spc="29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viene utilizzato Stable Diffusion</a:t>
            </a:r>
            <a:r>
              <a:rPr lang="en-US" sz="2669" spc="2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un modello di generazione immagini basato su diffusione latente.</a:t>
            </a:r>
          </a:p>
          <a:p>
            <a:pPr algn="ctr">
              <a:lnSpc>
                <a:spcPts val="2936"/>
              </a:lnSpc>
              <a:spcBef>
                <a:spcPct val="0"/>
              </a:spcBef>
            </a:pPr>
          </a:p>
          <a:p>
            <a:pPr algn="ctr">
              <a:lnSpc>
                <a:spcPts val="2936"/>
              </a:lnSpc>
              <a:spcBef>
                <a:spcPct val="0"/>
              </a:spcBef>
            </a:pPr>
            <a:r>
              <a:rPr lang="en-US" sz="2669" spc="2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Questo modello, addestrato su un vasto dataset (LAION-5B), </a:t>
            </a:r>
            <a:r>
              <a:rPr lang="en-US" b="true" sz="2669" spc="29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genera immagini</a:t>
            </a:r>
            <a:r>
              <a:rPr lang="en-US" sz="2669" spc="2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512x512 coerenti con il testo.</a:t>
            </a:r>
          </a:p>
          <a:p>
            <a:pPr algn="ctr">
              <a:lnSpc>
                <a:spcPts val="2936"/>
              </a:lnSpc>
              <a:spcBef>
                <a:spcPct val="0"/>
              </a:spcBef>
            </a:pPr>
          </a:p>
          <a:p>
            <a:pPr algn="ctr">
              <a:lnSpc>
                <a:spcPts val="2936"/>
              </a:lnSpc>
              <a:spcBef>
                <a:spcPct val="0"/>
              </a:spcBef>
            </a:pPr>
            <a:r>
              <a:rPr lang="en-US" sz="2669" spc="2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Per </a:t>
            </a:r>
            <a:r>
              <a:rPr lang="en-US" b="true" sz="2669" spc="29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migliorare l’efficienza</a:t>
            </a:r>
            <a:r>
              <a:rPr lang="en-US" sz="2669" spc="2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sono state implementate d</a:t>
            </a:r>
            <a:r>
              <a:rPr lang="en-US" b="true" sz="2669" spc="29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iverse ottimizzazioni</a:t>
            </a:r>
            <a:r>
              <a:rPr lang="en-US" sz="2669" spc="2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</a:p>
          <a:p>
            <a:pPr algn="ctr">
              <a:lnSpc>
                <a:spcPts val="2936"/>
              </a:lnSpc>
              <a:spcBef>
                <a:spcPct val="0"/>
              </a:spcBef>
            </a:pPr>
          </a:p>
          <a:p>
            <a:pPr algn="l" marL="576315" indent="-288158" lvl="1">
              <a:lnSpc>
                <a:spcPts val="2936"/>
              </a:lnSpc>
              <a:buFont typeface="Arial"/>
              <a:buChar char="•"/>
            </a:pPr>
            <a:r>
              <a:rPr lang="en-US" sz="2669" spc="2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Riduzione dei Passi di Inferenza.</a:t>
            </a:r>
          </a:p>
          <a:p>
            <a:pPr algn="l" marL="576315" indent="-288158" lvl="1">
              <a:lnSpc>
                <a:spcPts val="2936"/>
              </a:lnSpc>
              <a:buFont typeface="Arial"/>
              <a:buChar char="•"/>
            </a:pPr>
            <a:r>
              <a:rPr lang="en-US" sz="2669" spc="2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Utilizzo della GPU.</a:t>
            </a:r>
          </a:p>
          <a:p>
            <a:pPr algn="l" marL="576315" indent="-288158" lvl="1">
              <a:lnSpc>
                <a:spcPts val="2936"/>
              </a:lnSpc>
              <a:buFont typeface="Arial"/>
              <a:buChar char="•"/>
            </a:pPr>
            <a:r>
              <a:rPr lang="en-US" sz="2669" spc="2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Disabilitazione del Safety Checker.</a:t>
            </a:r>
          </a:p>
          <a:p>
            <a:pPr algn="l" marL="576315" indent="-288158" lvl="1">
              <a:lnSpc>
                <a:spcPts val="2936"/>
              </a:lnSpc>
              <a:buFont typeface="Arial"/>
              <a:buChar char="•"/>
            </a:pPr>
            <a:r>
              <a:rPr lang="en-US" sz="2669" spc="2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Sequential CPU Offload: per ottimizzare la memoria e consentire una generazione continua.</a:t>
            </a:r>
          </a:p>
          <a:p>
            <a:pPr algn="l">
              <a:lnSpc>
                <a:spcPts val="2936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46061" y="7997006"/>
            <a:ext cx="5496967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STABLE DIFFUSION</a:t>
            </a:r>
            <a:r>
              <a:rPr lang="en-US" b="true" sz="2100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 ARCHITECTURE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25226" y="-1553734"/>
            <a:ext cx="12250453" cy="12250453"/>
          </a:xfrm>
          <a:custGeom>
            <a:avLst/>
            <a:gdLst/>
            <a:ahLst/>
            <a:cxnLst/>
            <a:rect r="r" b="b" t="t" l="l"/>
            <a:pathLst>
              <a:path h="12250453" w="12250453">
                <a:moveTo>
                  <a:pt x="0" y="0"/>
                </a:moveTo>
                <a:lnTo>
                  <a:pt x="12250452" y="0"/>
                </a:lnTo>
                <a:lnTo>
                  <a:pt x="12250452" y="12250452"/>
                </a:lnTo>
                <a:lnTo>
                  <a:pt x="0" y="1225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4255">
            <a:off x="9870746" y="1844158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0" y="0"/>
                </a:lnTo>
                <a:lnTo>
                  <a:pt x="900050" y="1100062"/>
                </a:lnTo>
                <a:lnTo>
                  <a:pt x="0" y="110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27321">
            <a:off x="13827074" y="8123120"/>
            <a:ext cx="1006970" cy="1556935"/>
          </a:xfrm>
          <a:custGeom>
            <a:avLst/>
            <a:gdLst/>
            <a:ahLst/>
            <a:cxnLst/>
            <a:rect r="r" b="b" t="t" l="l"/>
            <a:pathLst>
              <a:path h="1556935" w="1006970">
                <a:moveTo>
                  <a:pt x="0" y="0"/>
                </a:moveTo>
                <a:lnTo>
                  <a:pt x="1006970" y="0"/>
                </a:lnTo>
                <a:lnTo>
                  <a:pt x="1006970" y="1556935"/>
                </a:lnTo>
                <a:lnTo>
                  <a:pt x="0" y="1556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3314299" y="4550169"/>
            <a:ext cx="12768333" cy="3667994"/>
          </a:xfrm>
          <a:custGeom>
            <a:avLst/>
            <a:gdLst/>
            <a:ahLst/>
            <a:cxnLst/>
            <a:rect r="r" b="b" t="t" l="l"/>
            <a:pathLst>
              <a:path h="3667994" w="12768333">
                <a:moveTo>
                  <a:pt x="0" y="0"/>
                </a:moveTo>
                <a:lnTo>
                  <a:pt x="12768332" y="0"/>
                </a:lnTo>
                <a:lnTo>
                  <a:pt x="12768332" y="3667994"/>
                </a:lnTo>
                <a:lnTo>
                  <a:pt x="0" y="36679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33475" y="4763571"/>
            <a:ext cx="9527162" cy="120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b="true" sz="84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04.RISULTATI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14043" y="891540"/>
            <a:ext cx="3546007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13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2631705">
            <a:off x="17496685" y="2318241"/>
            <a:ext cx="597276" cy="923483"/>
          </a:xfrm>
          <a:custGeom>
            <a:avLst/>
            <a:gdLst/>
            <a:ahLst/>
            <a:cxnLst/>
            <a:rect r="r" b="b" t="t" l="l"/>
            <a:pathLst>
              <a:path h="923483" w="597276">
                <a:moveTo>
                  <a:pt x="0" y="0"/>
                </a:moveTo>
                <a:lnTo>
                  <a:pt x="597276" y="0"/>
                </a:lnTo>
                <a:lnTo>
                  <a:pt x="597276" y="923483"/>
                </a:lnTo>
                <a:lnTo>
                  <a:pt x="0" y="9234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74255">
            <a:off x="9291300" y="9370013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1" y="0"/>
                </a:lnTo>
                <a:lnTo>
                  <a:pt x="900051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631705">
            <a:off x="6907753" y="5698269"/>
            <a:ext cx="597276" cy="923483"/>
          </a:xfrm>
          <a:custGeom>
            <a:avLst/>
            <a:gdLst/>
            <a:ahLst/>
            <a:cxnLst/>
            <a:rect r="r" b="b" t="t" l="l"/>
            <a:pathLst>
              <a:path h="923483" w="597276">
                <a:moveTo>
                  <a:pt x="0" y="0"/>
                </a:moveTo>
                <a:lnTo>
                  <a:pt x="597276" y="0"/>
                </a:lnTo>
                <a:lnTo>
                  <a:pt x="597276" y="923484"/>
                </a:lnTo>
                <a:lnTo>
                  <a:pt x="0" y="923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9138" y="-2954700"/>
            <a:ext cx="21006276" cy="5909399"/>
            <a:chOff x="0" y="0"/>
            <a:chExt cx="28008368" cy="78791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983903" y="0"/>
              <a:ext cx="14024465" cy="7879199"/>
            </a:xfrm>
            <a:custGeom>
              <a:avLst/>
              <a:gdLst/>
              <a:ahLst/>
              <a:cxnLst/>
              <a:rect r="r" b="b" t="t" l="l"/>
              <a:pathLst>
                <a:path h="7879199" w="14024465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14024465" cy="7879199"/>
            </a:xfrm>
            <a:custGeom>
              <a:avLst/>
              <a:gdLst/>
              <a:ahLst/>
              <a:cxnLst/>
              <a:rect r="r" b="b" t="t" l="l"/>
              <a:pathLst>
                <a:path h="7879199" w="14024465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714043" y="891540"/>
            <a:ext cx="3546007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604725"/>
            <a:ext cx="11967054" cy="1885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0"/>
              </a:lnSpc>
            </a:pPr>
            <a:r>
              <a:rPr lang="en-US" sz="6700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ESEMPI DI IMMAGINI GENERATE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758847">
            <a:off x="9633459" y="-125508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758847">
            <a:off x="16237269" y="-125508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58847">
            <a:off x="-621106" y="-1423554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3236" y="4043293"/>
            <a:ext cx="3468700" cy="4953862"/>
            <a:chOff x="0" y="0"/>
            <a:chExt cx="4624934" cy="66051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24934" cy="4624934"/>
            </a:xfrm>
            <a:custGeom>
              <a:avLst/>
              <a:gdLst/>
              <a:ahLst/>
              <a:cxnLst/>
              <a:rect r="r" b="b" t="t" l="l"/>
              <a:pathLst>
                <a:path h="4624934" w="4624934">
                  <a:moveTo>
                    <a:pt x="0" y="0"/>
                  </a:moveTo>
                  <a:lnTo>
                    <a:pt x="4624934" y="0"/>
                  </a:lnTo>
                  <a:lnTo>
                    <a:pt x="4624934" y="4624934"/>
                  </a:lnTo>
                  <a:lnTo>
                    <a:pt x="0" y="4624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89122" y="4884907"/>
              <a:ext cx="4246689" cy="1720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35"/>
                </a:lnSpc>
                <a:spcBef>
                  <a:spcPct val="0"/>
                </a:spcBef>
              </a:pPr>
              <a:r>
                <a:rPr lang="en-US" b="true" sz="1577" spc="175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IN THE TOWN WHERE I WAS BORN, LIVED THE MAN WHO SAILED TO SEA . HE TOLD US OF HIS LIFE IN THE LAND OF SUBMARINES 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711523" y="4043293"/>
            <a:ext cx="3468700" cy="4953862"/>
            <a:chOff x="0" y="0"/>
            <a:chExt cx="4624934" cy="66051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624934" cy="4624934"/>
            </a:xfrm>
            <a:custGeom>
              <a:avLst/>
              <a:gdLst/>
              <a:ahLst/>
              <a:cxnLst/>
              <a:rect r="r" b="b" t="t" l="l"/>
              <a:pathLst>
                <a:path h="4624934" w="4624934">
                  <a:moveTo>
                    <a:pt x="0" y="0"/>
                  </a:moveTo>
                  <a:lnTo>
                    <a:pt x="4624934" y="0"/>
                  </a:lnTo>
                  <a:lnTo>
                    <a:pt x="4624934" y="4624934"/>
                  </a:lnTo>
                  <a:lnTo>
                    <a:pt x="0" y="4624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0" y="4884908"/>
              <a:ext cx="4624934" cy="1720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35"/>
                </a:lnSpc>
                <a:spcBef>
                  <a:spcPct val="0"/>
                </a:spcBef>
              </a:pPr>
              <a:r>
                <a:rPr lang="en-US" b="true" sz="1577" spc="175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IN THE TOWN WHERE I WAS BORN, LIVED THE MAN WHO SAILED TO SEA . HE TOLD US OF HIS LIFE IN THE LAND OF SUBMARINES . WE LIVE IN A YELLOW SUBMARINE 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224070" y="4043293"/>
            <a:ext cx="3633388" cy="5215007"/>
            <a:chOff x="0" y="0"/>
            <a:chExt cx="4844517" cy="695334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70092" y="0"/>
              <a:ext cx="4574425" cy="4574425"/>
            </a:xfrm>
            <a:custGeom>
              <a:avLst/>
              <a:gdLst/>
              <a:ahLst/>
              <a:cxnLst/>
              <a:rect r="r" b="b" t="t" l="l"/>
              <a:pathLst>
                <a:path h="4574425" w="4574425">
                  <a:moveTo>
                    <a:pt x="0" y="0"/>
                  </a:moveTo>
                  <a:lnTo>
                    <a:pt x="4574425" y="0"/>
                  </a:lnTo>
                  <a:lnTo>
                    <a:pt x="4574425" y="4574425"/>
                  </a:lnTo>
                  <a:lnTo>
                    <a:pt x="0" y="457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0" y="4735720"/>
              <a:ext cx="4844517" cy="2217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82"/>
                </a:lnSpc>
                <a:spcBef>
                  <a:spcPct val="0"/>
                </a:spcBef>
              </a:pPr>
              <a:r>
                <a:rPr lang="en-US" b="true" sz="1529" spc="169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IN THE TOWN WHERE I WAS BORN, LIVED THE MAN WHO SAILED TO SEA . HE TOLD US OF HIS LIFE IN THE LAND OF SUBMARINES . WE LIVE IN A YELLOW SUBMARINE YELLOW SUBMARINE YELLOW SUBMARINE 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098763" y="4043293"/>
            <a:ext cx="3440939" cy="5215007"/>
            <a:chOff x="0" y="0"/>
            <a:chExt cx="4587919" cy="695334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36298" y="0"/>
              <a:ext cx="4515322" cy="4515322"/>
            </a:xfrm>
            <a:custGeom>
              <a:avLst/>
              <a:gdLst/>
              <a:ahLst/>
              <a:cxnLst/>
              <a:rect r="r" b="b" t="t" l="l"/>
              <a:pathLst>
                <a:path h="4515322" w="4515322">
                  <a:moveTo>
                    <a:pt x="0" y="0"/>
                  </a:moveTo>
                  <a:lnTo>
                    <a:pt x="4515322" y="0"/>
                  </a:lnTo>
                  <a:lnTo>
                    <a:pt x="4515322" y="4515322"/>
                  </a:lnTo>
                  <a:lnTo>
                    <a:pt x="0" y="4515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0" y="4764495"/>
              <a:ext cx="4587919" cy="2188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60"/>
                </a:lnSpc>
                <a:spcBef>
                  <a:spcPct val="0"/>
                </a:spcBef>
              </a:pPr>
              <a:r>
                <a:rPr lang="en-US" b="true" sz="1509" spc="167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 IN THE TOWN WHERE I WAS BORN, LIVED THE MAN WHO SAILED TO SEA . HE TOLD US OF HIS LIFE, IN THE LAND OF SUBMARINES . WE ALL LIVE IN A YELLOW SUBMARINE YELLOW SUBMARINE YELLOW SUBMARINE .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682577" y="4043293"/>
            <a:ext cx="3502187" cy="5819415"/>
            <a:chOff x="0" y="0"/>
            <a:chExt cx="4669583" cy="775922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33474" y="0"/>
              <a:ext cx="4636109" cy="4636109"/>
            </a:xfrm>
            <a:custGeom>
              <a:avLst/>
              <a:gdLst/>
              <a:ahLst/>
              <a:cxnLst/>
              <a:rect r="r" b="b" t="t" l="l"/>
              <a:pathLst>
                <a:path h="4636109" w="4636109">
                  <a:moveTo>
                    <a:pt x="0" y="0"/>
                  </a:moveTo>
                  <a:lnTo>
                    <a:pt x="4636109" y="0"/>
                  </a:lnTo>
                  <a:lnTo>
                    <a:pt x="4636109" y="4636109"/>
                  </a:lnTo>
                  <a:lnTo>
                    <a:pt x="0" y="4636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0" y="4896688"/>
              <a:ext cx="4417581" cy="2862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39"/>
                </a:lnSpc>
                <a:spcBef>
                  <a:spcPct val="0"/>
                </a:spcBef>
              </a:pPr>
              <a:r>
                <a:rPr lang="en-US" b="true" sz="1581" spc="175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IN THE TOWN WHERE I WAS BORN, LIVED THE MAN WHO SAILED TO SEA, AND TOLD US OF HIS LIFE, IN THE LAND OF SUBMARINES . WE ALL LIVE IN A YELLOW SUBMARINE YELLOW SUBMARINE YELLOW SUBMARINE AND OUR FRIENDS ARE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610440" y="3091656"/>
            <a:ext cx="11967054" cy="64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60"/>
              </a:lnSpc>
            </a:pPr>
            <a:r>
              <a:rPr lang="en-US" sz="4600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brano: Yellow Submarine dei Beatles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25226" y="-1553734"/>
            <a:ext cx="12250453" cy="12250453"/>
          </a:xfrm>
          <a:custGeom>
            <a:avLst/>
            <a:gdLst/>
            <a:ahLst/>
            <a:cxnLst/>
            <a:rect r="r" b="b" t="t" l="l"/>
            <a:pathLst>
              <a:path h="12250453" w="12250453">
                <a:moveTo>
                  <a:pt x="0" y="0"/>
                </a:moveTo>
                <a:lnTo>
                  <a:pt x="12250452" y="0"/>
                </a:lnTo>
                <a:lnTo>
                  <a:pt x="12250452" y="12250452"/>
                </a:lnTo>
                <a:lnTo>
                  <a:pt x="0" y="1225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4255">
            <a:off x="9870746" y="1844158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0" y="0"/>
                </a:lnTo>
                <a:lnTo>
                  <a:pt x="900050" y="1100062"/>
                </a:lnTo>
                <a:lnTo>
                  <a:pt x="0" y="110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27321">
            <a:off x="13827074" y="8123120"/>
            <a:ext cx="1006970" cy="1556935"/>
          </a:xfrm>
          <a:custGeom>
            <a:avLst/>
            <a:gdLst/>
            <a:ahLst/>
            <a:cxnLst/>
            <a:rect r="r" b="b" t="t" l="l"/>
            <a:pathLst>
              <a:path h="1556935" w="1006970">
                <a:moveTo>
                  <a:pt x="0" y="0"/>
                </a:moveTo>
                <a:lnTo>
                  <a:pt x="1006970" y="0"/>
                </a:lnTo>
                <a:lnTo>
                  <a:pt x="1006970" y="1556935"/>
                </a:lnTo>
                <a:lnTo>
                  <a:pt x="0" y="1556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3314299" y="4550169"/>
            <a:ext cx="12768333" cy="3667994"/>
          </a:xfrm>
          <a:custGeom>
            <a:avLst/>
            <a:gdLst/>
            <a:ahLst/>
            <a:cxnLst/>
            <a:rect r="r" b="b" t="t" l="l"/>
            <a:pathLst>
              <a:path h="3667994" w="12768333">
                <a:moveTo>
                  <a:pt x="0" y="0"/>
                </a:moveTo>
                <a:lnTo>
                  <a:pt x="12768332" y="0"/>
                </a:lnTo>
                <a:lnTo>
                  <a:pt x="12768332" y="3667994"/>
                </a:lnTo>
                <a:lnTo>
                  <a:pt x="0" y="36679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33475" y="4763571"/>
            <a:ext cx="9527162" cy="120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b="true" sz="84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04.RISULTATI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14043" y="891540"/>
            <a:ext cx="3546007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15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2631705">
            <a:off x="17496685" y="2318241"/>
            <a:ext cx="597276" cy="923483"/>
          </a:xfrm>
          <a:custGeom>
            <a:avLst/>
            <a:gdLst/>
            <a:ahLst/>
            <a:cxnLst/>
            <a:rect r="r" b="b" t="t" l="l"/>
            <a:pathLst>
              <a:path h="923483" w="597276">
                <a:moveTo>
                  <a:pt x="0" y="0"/>
                </a:moveTo>
                <a:lnTo>
                  <a:pt x="597276" y="0"/>
                </a:lnTo>
                <a:lnTo>
                  <a:pt x="597276" y="923483"/>
                </a:lnTo>
                <a:lnTo>
                  <a:pt x="0" y="9234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74255">
            <a:off x="9291300" y="9370013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1" y="0"/>
                </a:lnTo>
                <a:lnTo>
                  <a:pt x="900051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631705">
            <a:off x="6907753" y="5698269"/>
            <a:ext cx="597276" cy="923483"/>
          </a:xfrm>
          <a:custGeom>
            <a:avLst/>
            <a:gdLst/>
            <a:ahLst/>
            <a:cxnLst/>
            <a:rect r="r" b="b" t="t" l="l"/>
            <a:pathLst>
              <a:path h="923483" w="597276">
                <a:moveTo>
                  <a:pt x="0" y="0"/>
                </a:moveTo>
                <a:lnTo>
                  <a:pt x="597276" y="0"/>
                </a:lnTo>
                <a:lnTo>
                  <a:pt x="597276" y="923484"/>
                </a:lnTo>
                <a:lnTo>
                  <a:pt x="0" y="923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4255">
            <a:off x="8110323" y="2404669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1" y="0"/>
                </a:lnTo>
                <a:lnTo>
                  <a:pt x="900051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59138" y="-2954700"/>
            <a:ext cx="21006276" cy="5909399"/>
            <a:chOff x="0" y="0"/>
            <a:chExt cx="28008368" cy="78791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983903" y="0"/>
              <a:ext cx="14024465" cy="7879199"/>
            </a:xfrm>
            <a:custGeom>
              <a:avLst/>
              <a:gdLst/>
              <a:ahLst/>
              <a:cxnLst/>
              <a:rect r="r" b="b" t="t" l="l"/>
              <a:pathLst>
                <a:path h="7879199" w="14024465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4024465" cy="7879199"/>
            </a:xfrm>
            <a:custGeom>
              <a:avLst/>
              <a:gdLst/>
              <a:ahLst/>
              <a:cxnLst/>
              <a:rect r="r" b="b" t="t" l="l"/>
              <a:pathLst>
                <a:path h="7879199" w="14024465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714043" y="891540"/>
            <a:ext cx="3546007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56204" y="1205199"/>
            <a:ext cx="11967054" cy="982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LIMITAZIONI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758847">
            <a:off x="9633459" y="-125508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58847">
            <a:off x="16237269" y="-125508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758847">
            <a:off x="-621106" y="-1423554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631705">
            <a:off x="1362688" y="9041626"/>
            <a:ext cx="597276" cy="923483"/>
          </a:xfrm>
          <a:custGeom>
            <a:avLst/>
            <a:gdLst/>
            <a:ahLst/>
            <a:cxnLst/>
            <a:rect r="r" b="b" t="t" l="l"/>
            <a:pathLst>
              <a:path h="923483" w="597276">
                <a:moveTo>
                  <a:pt x="0" y="0"/>
                </a:moveTo>
                <a:lnTo>
                  <a:pt x="597276" y="0"/>
                </a:lnTo>
                <a:lnTo>
                  <a:pt x="597276" y="923483"/>
                </a:lnTo>
                <a:lnTo>
                  <a:pt x="0" y="9234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74255">
            <a:off x="17240649" y="9075226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1" y="0"/>
                </a:lnTo>
                <a:lnTo>
                  <a:pt x="900051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631705">
            <a:off x="1362688" y="3130264"/>
            <a:ext cx="597276" cy="923483"/>
          </a:xfrm>
          <a:custGeom>
            <a:avLst/>
            <a:gdLst/>
            <a:ahLst/>
            <a:cxnLst/>
            <a:rect r="r" b="b" t="t" l="l"/>
            <a:pathLst>
              <a:path h="923483" w="597276">
                <a:moveTo>
                  <a:pt x="0" y="0"/>
                </a:moveTo>
                <a:lnTo>
                  <a:pt x="597276" y="0"/>
                </a:lnTo>
                <a:lnTo>
                  <a:pt x="597276" y="923484"/>
                </a:lnTo>
                <a:lnTo>
                  <a:pt x="0" y="923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926750" y="3918328"/>
            <a:ext cx="3084617" cy="3084617"/>
          </a:xfrm>
          <a:custGeom>
            <a:avLst/>
            <a:gdLst/>
            <a:ahLst/>
            <a:cxnLst/>
            <a:rect r="r" b="b" t="t" l="l"/>
            <a:pathLst>
              <a:path h="3084617" w="3084617">
                <a:moveTo>
                  <a:pt x="0" y="0"/>
                </a:moveTo>
                <a:lnTo>
                  <a:pt x="3084616" y="0"/>
                </a:lnTo>
                <a:lnTo>
                  <a:pt x="3084616" y="3084617"/>
                </a:lnTo>
                <a:lnTo>
                  <a:pt x="0" y="30846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346992" y="3776448"/>
            <a:ext cx="2734104" cy="2734104"/>
          </a:xfrm>
          <a:custGeom>
            <a:avLst/>
            <a:gdLst/>
            <a:ahLst/>
            <a:cxnLst/>
            <a:rect r="r" b="b" t="t" l="l"/>
            <a:pathLst>
              <a:path h="2734104" w="2734104">
                <a:moveTo>
                  <a:pt x="0" y="0"/>
                </a:moveTo>
                <a:lnTo>
                  <a:pt x="2734103" y="0"/>
                </a:lnTo>
                <a:lnTo>
                  <a:pt x="2734103" y="2734104"/>
                </a:lnTo>
                <a:lnTo>
                  <a:pt x="0" y="2734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661326" y="7274569"/>
            <a:ext cx="5877074" cy="143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LIMITAZIONI DELL'HARDWARE</a:t>
            </a:r>
          </a:p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CON DELL’HARDWARE PIÙ POTENTE</a:t>
            </a:r>
          </a:p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SI POTREBBERO RAGGIUNGERE TEMPI</a:t>
            </a:r>
          </a:p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DI GENERAZIONE DELL’IMMAGINE</a:t>
            </a:r>
          </a:p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VICINE AL REAL TIME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88629" y="6988819"/>
            <a:ext cx="5850829" cy="1722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84"/>
              </a:lnSpc>
              <a:spcBef>
                <a:spcPct val="0"/>
              </a:spcBef>
            </a:pPr>
            <a:r>
              <a:rPr lang="en-US" b="true" sz="1803" spc="2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 GENERAZIONE DELL’IMMAGINE SI BASA ESCLUSIVAMENTE SUL TESTO, SENZA PRENDERE IN CONSIDERAZIONE GLI ELEMENTI MUSICALI, COME LA MELODIA E L’INTONAZIONE, CHE CONTRIBUISCONO A DEFINIRE IL CONTESTO EMOTIVO DELLA SCENA.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74255">
            <a:off x="8110323" y="2404669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1" y="0"/>
                </a:lnTo>
                <a:lnTo>
                  <a:pt x="900051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359138" y="-2954700"/>
            <a:ext cx="21006276" cy="5909399"/>
            <a:chOff x="0" y="0"/>
            <a:chExt cx="28008368" cy="78791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3983903" y="0"/>
              <a:ext cx="14024465" cy="7879199"/>
            </a:xfrm>
            <a:custGeom>
              <a:avLst/>
              <a:gdLst/>
              <a:ahLst/>
              <a:cxnLst/>
              <a:rect r="r" b="b" t="t" l="l"/>
              <a:pathLst>
                <a:path h="7879199" w="14024465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4024465" cy="7879199"/>
            </a:xfrm>
            <a:custGeom>
              <a:avLst/>
              <a:gdLst/>
              <a:ahLst/>
              <a:cxnLst/>
              <a:rect r="r" b="b" t="t" l="l"/>
              <a:pathLst>
                <a:path h="7879199" w="14024465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3714043" y="891540"/>
            <a:ext cx="3546007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56204" y="1205199"/>
            <a:ext cx="11967054" cy="982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SVILUPPI FUTURI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758847">
            <a:off x="9633459" y="-125508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758847">
            <a:off x="16237269" y="-125508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758847">
            <a:off x="-621106" y="-1423554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631705">
            <a:off x="1362688" y="9041626"/>
            <a:ext cx="597276" cy="923483"/>
          </a:xfrm>
          <a:custGeom>
            <a:avLst/>
            <a:gdLst/>
            <a:ahLst/>
            <a:cxnLst/>
            <a:rect r="r" b="b" t="t" l="l"/>
            <a:pathLst>
              <a:path h="923483" w="597276">
                <a:moveTo>
                  <a:pt x="0" y="0"/>
                </a:moveTo>
                <a:lnTo>
                  <a:pt x="597276" y="0"/>
                </a:lnTo>
                <a:lnTo>
                  <a:pt x="597276" y="923483"/>
                </a:lnTo>
                <a:lnTo>
                  <a:pt x="0" y="9234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74255">
            <a:off x="17240649" y="9075226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1" y="0"/>
                </a:lnTo>
                <a:lnTo>
                  <a:pt x="900051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631705">
            <a:off x="1362688" y="3130264"/>
            <a:ext cx="597276" cy="923483"/>
          </a:xfrm>
          <a:custGeom>
            <a:avLst/>
            <a:gdLst/>
            <a:ahLst/>
            <a:cxnLst/>
            <a:rect r="r" b="b" t="t" l="l"/>
            <a:pathLst>
              <a:path h="923483" w="597276">
                <a:moveTo>
                  <a:pt x="0" y="0"/>
                </a:moveTo>
                <a:lnTo>
                  <a:pt x="597276" y="0"/>
                </a:lnTo>
                <a:lnTo>
                  <a:pt x="597276" y="923484"/>
                </a:lnTo>
                <a:lnTo>
                  <a:pt x="0" y="923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871779" y="4131860"/>
            <a:ext cx="4024037" cy="4024037"/>
          </a:xfrm>
          <a:custGeom>
            <a:avLst/>
            <a:gdLst/>
            <a:ahLst/>
            <a:cxnLst/>
            <a:rect r="r" b="b" t="t" l="l"/>
            <a:pathLst>
              <a:path h="4024037" w="4024037">
                <a:moveTo>
                  <a:pt x="0" y="0"/>
                </a:moveTo>
                <a:lnTo>
                  <a:pt x="4024037" y="0"/>
                </a:lnTo>
                <a:lnTo>
                  <a:pt x="4024037" y="4024037"/>
                </a:lnTo>
                <a:lnTo>
                  <a:pt x="0" y="40240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61326" y="4265210"/>
            <a:ext cx="9374424" cy="4514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4"/>
              </a:lnSpc>
              <a:spcBef>
                <a:spcPct val="0"/>
              </a:spcBef>
            </a:pPr>
            <a:r>
              <a:rPr lang="en-US" b="true" sz="2976" spc="33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</a:t>
            </a:r>
            <a:r>
              <a:rPr lang="en-US" b="true" sz="2976" spc="33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onsiderare la parte musicale del brano</a:t>
            </a:r>
            <a:r>
              <a:rPr lang="en-US" sz="2976" spc="33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andando ad utilizzare dei modelli che consentono di analizzare gli elementi musicali, come </a:t>
            </a:r>
            <a:r>
              <a:rPr lang="en-US" b="true" sz="2976" spc="33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la melodia e l’intonazione dell’artista</a:t>
            </a:r>
            <a:r>
              <a:rPr lang="en-US" sz="2976" spc="33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e di estrarne caratteristiche significative </a:t>
            </a:r>
            <a:r>
              <a:rPr lang="en-US" b="true" sz="2976" spc="33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 passare ad un modello di generazione delle immagini</a:t>
            </a:r>
            <a:r>
              <a:rPr lang="en-US" sz="2976" spc="33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che non prenda come input il solo testo, ma anche queste caratteristiche significative, </a:t>
            </a:r>
            <a:r>
              <a:rPr lang="en-US" b="true" sz="2976" spc="33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permettendo di generare immagini piu coerenti e fedeli all’atmosfera del brano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12442" y="1930222"/>
            <a:ext cx="7646858" cy="7646858"/>
          </a:xfrm>
          <a:custGeom>
            <a:avLst/>
            <a:gdLst/>
            <a:ahLst/>
            <a:cxnLst/>
            <a:rect r="r" b="b" t="t" l="l"/>
            <a:pathLst>
              <a:path h="7646858" w="7646858">
                <a:moveTo>
                  <a:pt x="0" y="0"/>
                </a:moveTo>
                <a:lnTo>
                  <a:pt x="7646858" y="0"/>
                </a:lnTo>
                <a:lnTo>
                  <a:pt x="7646858" y="7646858"/>
                </a:lnTo>
                <a:lnTo>
                  <a:pt x="0" y="7646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45648" y="2263428"/>
            <a:ext cx="6980445" cy="698044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-24976" r="0" b="-24976"/>
              </a:stretch>
            </a:blipFill>
            <a:ln w="19050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5" id="5"/>
          <p:cNvSpPr/>
          <p:nvPr/>
        </p:nvSpPr>
        <p:spPr>
          <a:xfrm flipH="false" flipV="false" rot="-1074255">
            <a:off x="8265049" y="984203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0" y="0"/>
                </a:lnTo>
                <a:lnTo>
                  <a:pt x="900050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0366" y="8602796"/>
            <a:ext cx="4122295" cy="4114800"/>
          </a:xfrm>
          <a:custGeom>
            <a:avLst/>
            <a:gdLst/>
            <a:ahLst/>
            <a:cxnLst/>
            <a:rect r="r" b="b" t="t" l="l"/>
            <a:pathLst>
              <a:path h="4114800" w="4122295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09845" y="-1863932"/>
            <a:ext cx="5795802" cy="5785265"/>
          </a:xfrm>
          <a:custGeom>
            <a:avLst/>
            <a:gdLst/>
            <a:ahLst/>
            <a:cxnLst/>
            <a:rect r="r" b="b" t="t" l="l"/>
            <a:pathLst>
              <a:path h="5785265" w="5795802">
                <a:moveTo>
                  <a:pt x="0" y="0"/>
                </a:moveTo>
                <a:lnTo>
                  <a:pt x="5795803" y="0"/>
                </a:lnTo>
                <a:lnTo>
                  <a:pt x="5795803" y="5785264"/>
                </a:lnTo>
                <a:lnTo>
                  <a:pt x="0" y="57852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41933" y="4324549"/>
            <a:ext cx="8366417" cy="247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79"/>
              </a:lnSpc>
            </a:pPr>
            <a:r>
              <a:rPr lang="en-US" sz="8799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GRAZIE PER L’ATTENZIONE!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714043" y="891540"/>
            <a:ext cx="3546007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18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25226" y="-1553734"/>
            <a:ext cx="12250453" cy="12250453"/>
          </a:xfrm>
          <a:custGeom>
            <a:avLst/>
            <a:gdLst/>
            <a:ahLst/>
            <a:cxnLst/>
            <a:rect r="r" b="b" t="t" l="l"/>
            <a:pathLst>
              <a:path h="12250453" w="12250453">
                <a:moveTo>
                  <a:pt x="0" y="0"/>
                </a:moveTo>
                <a:lnTo>
                  <a:pt x="12250452" y="0"/>
                </a:lnTo>
                <a:lnTo>
                  <a:pt x="12250452" y="12250452"/>
                </a:lnTo>
                <a:lnTo>
                  <a:pt x="0" y="1225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4255">
            <a:off x="9870746" y="1844158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0" y="0"/>
                </a:lnTo>
                <a:lnTo>
                  <a:pt x="900050" y="1100062"/>
                </a:lnTo>
                <a:lnTo>
                  <a:pt x="0" y="110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27321">
            <a:off x="13827074" y="8123120"/>
            <a:ext cx="1006970" cy="1556935"/>
          </a:xfrm>
          <a:custGeom>
            <a:avLst/>
            <a:gdLst/>
            <a:ahLst/>
            <a:cxnLst/>
            <a:rect r="r" b="b" t="t" l="l"/>
            <a:pathLst>
              <a:path h="1556935" w="1006970">
                <a:moveTo>
                  <a:pt x="0" y="0"/>
                </a:moveTo>
                <a:lnTo>
                  <a:pt x="1006970" y="0"/>
                </a:lnTo>
                <a:lnTo>
                  <a:pt x="1006970" y="1556935"/>
                </a:lnTo>
                <a:lnTo>
                  <a:pt x="0" y="1556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3314299" y="4550169"/>
            <a:ext cx="12768333" cy="3667994"/>
          </a:xfrm>
          <a:custGeom>
            <a:avLst/>
            <a:gdLst/>
            <a:ahLst/>
            <a:cxnLst/>
            <a:rect r="r" b="b" t="t" l="l"/>
            <a:pathLst>
              <a:path h="3667994" w="12768333">
                <a:moveTo>
                  <a:pt x="0" y="0"/>
                </a:moveTo>
                <a:lnTo>
                  <a:pt x="12768332" y="0"/>
                </a:lnTo>
                <a:lnTo>
                  <a:pt x="12768332" y="3667994"/>
                </a:lnTo>
                <a:lnTo>
                  <a:pt x="0" y="36679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06527" y="4073659"/>
            <a:ext cx="8217329" cy="238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b="true" sz="84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01. INTRODUZIONE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14043" y="891540"/>
            <a:ext cx="3546007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02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74255">
            <a:off x="7459177" y="9484944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0" y="0"/>
                </a:lnTo>
                <a:lnTo>
                  <a:pt x="900050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27321">
            <a:off x="17581552" y="-752232"/>
            <a:ext cx="1006970" cy="1556935"/>
          </a:xfrm>
          <a:custGeom>
            <a:avLst/>
            <a:gdLst/>
            <a:ahLst/>
            <a:cxnLst/>
            <a:rect r="r" b="b" t="t" l="l"/>
            <a:pathLst>
              <a:path h="1556935" w="1006970">
                <a:moveTo>
                  <a:pt x="0" y="0"/>
                </a:moveTo>
                <a:lnTo>
                  <a:pt x="1006970" y="0"/>
                </a:lnTo>
                <a:lnTo>
                  <a:pt x="1006970" y="1556935"/>
                </a:lnTo>
                <a:lnTo>
                  <a:pt x="0" y="1556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65574" y="-3922799"/>
            <a:ext cx="26100156" cy="7342389"/>
            <a:chOff x="0" y="0"/>
            <a:chExt cx="34800208" cy="9789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7374905" y="0"/>
              <a:ext cx="17425303" cy="9789852"/>
            </a:xfrm>
            <a:custGeom>
              <a:avLst/>
              <a:gdLst/>
              <a:ahLst/>
              <a:cxnLst/>
              <a:rect r="r" b="b" t="t" l="l"/>
              <a:pathLst>
                <a:path h="9789852" w="17425303">
                  <a:moveTo>
                    <a:pt x="0" y="0"/>
                  </a:moveTo>
                  <a:lnTo>
                    <a:pt x="17425303" y="0"/>
                  </a:lnTo>
                  <a:lnTo>
                    <a:pt x="17425303" y="9789852"/>
                  </a:lnTo>
                  <a:lnTo>
                    <a:pt x="0" y="9789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17425303" cy="9789852"/>
            </a:xfrm>
            <a:custGeom>
              <a:avLst/>
              <a:gdLst/>
              <a:ahLst/>
              <a:cxnLst/>
              <a:rect r="r" b="b" t="t" l="l"/>
              <a:pathLst>
                <a:path h="9789852" w="17425303">
                  <a:moveTo>
                    <a:pt x="17425303" y="0"/>
                  </a:moveTo>
                  <a:lnTo>
                    <a:pt x="0" y="0"/>
                  </a:lnTo>
                  <a:lnTo>
                    <a:pt x="0" y="9789852"/>
                  </a:lnTo>
                  <a:lnTo>
                    <a:pt x="17425303" y="9789852"/>
                  </a:lnTo>
                  <a:lnTo>
                    <a:pt x="1742530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714043" y="826638"/>
            <a:ext cx="3546007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03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71943">
            <a:off x="11456236" y="-306801"/>
            <a:ext cx="12768333" cy="3667994"/>
          </a:xfrm>
          <a:custGeom>
            <a:avLst/>
            <a:gdLst/>
            <a:ahLst/>
            <a:cxnLst/>
            <a:rect r="r" b="b" t="t" l="l"/>
            <a:pathLst>
              <a:path h="3667994" w="12768333">
                <a:moveTo>
                  <a:pt x="0" y="0"/>
                </a:moveTo>
                <a:lnTo>
                  <a:pt x="12768333" y="0"/>
                </a:lnTo>
                <a:lnTo>
                  <a:pt x="12768333" y="3667993"/>
                </a:lnTo>
                <a:lnTo>
                  <a:pt x="0" y="3667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622352" y="1932737"/>
            <a:ext cx="6666413" cy="6486180"/>
            <a:chOff x="0" y="0"/>
            <a:chExt cx="901587" cy="877212"/>
          </a:xfrm>
        </p:grpSpPr>
        <p:sp>
          <p:nvSpPr>
            <p:cNvPr name="Freeform 8" id="8"/>
            <p:cNvSpPr/>
            <p:nvPr/>
          </p:nvSpPr>
          <p:spPr>
            <a:xfrm flipH="false" flipV="false" rot="-30000">
              <a:off x="-2097" y="-2156"/>
              <a:ext cx="905780" cy="881523"/>
            </a:xfrm>
            <a:custGeom>
              <a:avLst/>
              <a:gdLst/>
              <a:ahLst/>
              <a:cxnLst/>
              <a:rect r="r" b="b" t="t" l="l"/>
              <a:pathLst>
                <a:path h="881523" w="905780">
                  <a:moveTo>
                    <a:pt x="456718" y="2173"/>
                  </a:moveTo>
                  <a:cubicBezTo>
                    <a:pt x="207761" y="0"/>
                    <a:pt x="4228" y="194602"/>
                    <a:pt x="2114" y="436828"/>
                  </a:cubicBezTo>
                  <a:cubicBezTo>
                    <a:pt x="0" y="679054"/>
                    <a:pt x="200106" y="877178"/>
                    <a:pt x="449063" y="879351"/>
                  </a:cubicBezTo>
                  <a:cubicBezTo>
                    <a:pt x="698020" y="881524"/>
                    <a:pt x="901553" y="686922"/>
                    <a:pt x="903667" y="444696"/>
                  </a:cubicBezTo>
                  <a:cubicBezTo>
                    <a:pt x="905781" y="202470"/>
                    <a:pt x="705675" y="4345"/>
                    <a:pt x="456718" y="2173"/>
                  </a:cubicBezTo>
                  <a:close/>
                </a:path>
              </a:pathLst>
            </a:custGeom>
            <a:blipFill>
              <a:blip r:embed="rId6"/>
              <a:stretch>
                <a:fillRect l="-40479" t="-3100" r="-39427" b="-446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464036" y="1739813"/>
            <a:ext cx="6983043" cy="6983043"/>
          </a:xfrm>
          <a:custGeom>
            <a:avLst/>
            <a:gdLst/>
            <a:ahLst/>
            <a:cxnLst/>
            <a:rect r="r" b="b" t="t" l="l"/>
            <a:pathLst>
              <a:path h="6983043" w="6983043">
                <a:moveTo>
                  <a:pt x="0" y="0"/>
                </a:moveTo>
                <a:lnTo>
                  <a:pt x="6983044" y="0"/>
                </a:lnTo>
                <a:lnTo>
                  <a:pt x="6983044" y="6983043"/>
                </a:lnTo>
                <a:lnTo>
                  <a:pt x="0" y="6983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88838" y="-1853118"/>
            <a:ext cx="4122295" cy="4114800"/>
          </a:xfrm>
          <a:custGeom>
            <a:avLst/>
            <a:gdLst/>
            <a:ahLst/>
            <a:cxnLst/>
            <a:rect r="r" b="b" t="t" l="l"/>
            <a:pathLst>
              <a:path h="4114800" w="4122295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34167" y="4334492"/>
            <a:ext cx="6290201" cy="4923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sz="2951" spc="32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L’ascolto di musica è ormai accessibile ovunque, ma manca una componente visiva che amplifichi l’emozione della musica stessa.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</a:p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sz="2951" spc="32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Aggiungere immagini appropriate può aiutare a trasmettere emozioni e a immergere lo spettatore in uno stato d’animo specifico.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34167" y="384536"/>
            <a:ext cx="6985000" cy="2907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L’importanza delle immagini nella musica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27321">
            <a:off x="16979234" y="7713402"/>
            <a:ext cx="1006970" cy="1556935"/>
          </a:xfrm>
          <a:custGeom>
            <a:avLst/>
            <a:gdLst/>
            <a:ahLst/>
            <a:cxnLst/>
            <a:rect r="r" b="b" t="t" l="l"/>
            <a:pathLst>
              <a:path h="1556935" w="1006970">
                <a:moveTo>
                  <a:pt x="0" y="0"/>
                </a:moveTo>
                <a:lnTo>
                  <a:pt x="1006970" y="0"/>
                </a:lnTo>
                <a:lnTo>
                  <a:pt x="1006970" y="1556935"/>
                </a:lnTo>
                <a:lnTo>
                  <a:pt x="0" y="15569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74255">
            <a:off x="10611337" y="9075226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0" y="0"/>
                </a:lnTo>
                <a:lnTo>
                  <a:pt x="900050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167494">
            <a:off x="9816158" y="6049531"/>
            <a:ext cx="517934" cy="800808"/>
          </a:xfrm>
          <a:custGeom>
            <a:avLst/>
            <a:gdLst/>
            <a:ahLst/>
            <a:cxnLst/>
            <a:rect r="r" b="b" t="t" l="l"/>
            <a:pathLst>
              <a:path h="800808" w="517934">
                <a:moveTo>
                  <a:pt x="0" y="0"/>
                </a:moveTo>
                <a:lnTo>
                  <a:pt x="517934" y="0"/>
                </a:lnTo>
                <a:lnTo>
                  <a:pt x="517934" y="800808"/>
                </a:lnTo>
                <a:lnTo>
                  <a:pt x="0" y="8008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65917">
            <a:off x="6641971" y="5168192"/>
            <a:ext cx="462940" cy="565816"/>
          </a:xfrm>
          <a:custGeom>
            <a:avLst/>
            <a:gdLst/>
            <a:ahLst/>
            <a:cxnLst/>
            <a:rect r="r" b="b" t="t" l="l"/>
            <a:pathLst>
              <a:path h="565816" w="462940">
                <a:moveTo>
                  <a:pt x="0" y="0"/>
                </a:moveTo>
                <a:lnTo>
                  <a:pt x="462940" y="0"/>
                </a:lnTo>
                <a:lnTo>
                  <a:pt x="462940" y="565816"/>
                </a:lnTo>
                <a:lnTo>
                  <a:pt x="0" y="5658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27321">
            <a:off x="3475409" y="3455750"/>
            <a:ext cx="537149" cy="830517"/>
          </a:xfrm>
          <a:custGeom>
            <a:avLst/>
            <a:gdLst/>
            <a:ahLst/>
            <a:cxnLst/>
            <a:rect r="r" b="b" t="t" l="l"/>
            <a:pathLst>
              <a:path h="830517" w="537149">
                <a:moveTo>
                  <a:pt x="0" y="0"/>
                </a:moveTo>
                <a:lnTo>
                  <a:pt x="537149" y="0"/>
                </a:lnTo>
                <a:lnTo>
                  <a:pt x="537149" y="830518"/>
                </a:lnTo>
                <a:lnTo>
                  <a:pt x="0" y="8305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74255">
            <a:off x="78575" y="4182189"/>
            <a:ext cx="480115" cy="586807"/>
          </a:xfrm>
          <a:custGeom>
            <a:avLst/>
            <a:gdLst/>
            <a:ahLst/>
            <a:cxnLst/>
            <a:rect r="r" b="b" t="t" l="l"/>
            <a:pathLst>
              <a:path h="586807" w="480115">
                <a:moveTo>
                  <a:pt x="0" y="0"/>
                </a:moveTo>
                <a:lnTo>
                  <a:pt x="480114" y="0"/>
                </a:lnTo>
                <a:lnTo>
                  <a:pt x="480114" y="586807"/>
                </a:lnTo>
                <a:lnTo>
                  <a:pt x="0" y="5868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25226" y="-1553734"/>
            <a:ext cx="12250453" cy="12250453"/>
          </a:xfrm>
          <a:custGeom>
            <a:avLst/>
            <a:gdLst/>
            <a:ahLst/>
            <a:cxnLst/>
            <a:rect r="r" b="b" t="t" l="l"/>
            <a:pathLst>
              <a:path h="12250453" w="12250453">
                <a:moveTo>
                  <a:pt x="0" y="0"/>
                </a:moveTo>
                <a:lnTo>
                  <a:pt x="12250452" y="0"/>
                </a:lnTo>
                <a:lnTo>
                  <a:pt x="12250452" y="12250452"/>
                </a:lnTo>
                <a:lnTo>
                  <a:pt x="0" y="1225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4255">
            <a:off x="9870746" y="1844158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0" y="0"/>
                </a:lnTo>
                <a:lnTo>
                  <a:pt x="900050" y="1100062"/>
                </a:lnTo>
                <a:lnTo>
                  <a:pt x="0" y="110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27321">
            <a:off x="13827074" y="8123120"/>
            <a:ext cx="1006970" cy="1556935"/>
          </a:xfrm>
          <a:custGeom>
            <a:avLst/>
            <a:gdLst/>
            <a:ahLst/>
            <a:cxnLst/>
            <a:rect r="r" b="b" t="t" l="l"/>
            <a:pathLst>
              <a:path h="1556935" w="1006970">
                <a:moveTo>
                  <a:pt x="0" y="0"/>
                </a:moveTo>
                <a:lnTo>
                  <a:pt x="1006970" y="0"/>
                </a:lnTo>
                <a:lnTo>
                  <a:pt x="1006970" y="1556935"/>
                </a:lnTo>
                <a:lnTo>
                  <a:pt x="0" y="1556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3314299" y="4550169"/>
            <a:ext cx="12768333" cy="3667994"/>
          </a:xfrm>
          <a:custGeom>
            <a:avLst/>
            <a:gdLst/>
            <a:ahLst/>
            <a:cxnLst/>
            <a:rect r="r" b="b" t="t" l="l"/>
            <a:pathLst>
              <a:path h="3667994" w="12768333">
                <a:moveTo>
                  <a:pt x="0" y="0"/>
                </a:moveTo>
                <a:lnTo>
                  <a:pt x="12768332" y="0"/>
                </a:lnTo>
                <a:lnTo>
                  <a:pt x="12768332" y="3667994"/>
                </a:lnTo>
                <a:lnTo>
                  <a:pt x="0" y="36679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06527" y="4073659"/>
            <a:ext cx="8217329" cy="2384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b="true" sz="84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02. STATO DELL’ARTE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14043" y="891540"/>
            <a:ext cx="3546007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04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27321">
            <a:off x="10521780" y="8079320"/>
            <a:ext cx="356320" cy="550927"/>
          </a:xfrm>
          <a:custGeom>
            <a:avLst/>
            <a:gdLst/>
            <a:ahLst/>
            <a:cxnLst/>
            <a:rect r="r" b="b" t="t" l="l"/>
            <a:pathLst>
              <a:path h="550927" w="356320">
                <a:moveTo>
                  <a:pt x="0" y="0"/>
                </a:moveTo>
                <a:lnTo>
                  <a:pt x="356320" y="0"/>
                </a:lnTo>
                <a:lnTo>
                  <a:pt x="356320" y="550927"/>
                </a:lnTo>
                <a:lnTo>
                  <a:pt x="0" y="5509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74255">
            <a:off x="7434936" y="6635847"/>
            <a:ext cx="318486" cy="389261"/>
          </a:xfrm>
          <a:custGeom>
            <a:avLst/>
            <a:gdLst/>
            <a:ahLst/>
            <a:cxnLst/>
            <a:rect r="r" b="b" t="t" l="l"/>
            <a:pathLst>
              <a:path h="389261" w="318486">
                <a:moveTo>
                  <a:pt x="0" y="0"/>
                </a:moveTo>
                <a:lnTo>
                  <a:pt x="318486" y="0"/>
                </a:lnTo>
                <a:lnTo>
                  <a:pt x="318486" y="389261"/>
                </a:lnTo>
                <a:lnTo>
                  <a:pt x="0" y="389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27321">
            <a:off x="17496555" y="1760520"/>
            <a:ext cx="417044" cy="644816"/>
          </a:xfrm>
          <a:custGeom>
            <a:avLst/>
            <a:gdLst/>
            <a:ahLst/>
            <a:cxnLst/>
            <a:rect r="r" b="b" t="t" l="l"/>
            <a:pathLst>
              <a:path h="644816" w="417044">
                <a:moveTo>
                  <a:pt x="0" y="0"/>
                </a:moveTo>
                <a:lnTo>
                  <a:pt x="417043" y="0"/>
                </a:lnTo>
                <a:lnTo>
                  <a:pt x="417043" y="644816"/>
                </a:lnTo>
                <a:lnTo>
                  <a:pt x="0" y="6448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74255">
            <a:off x="14859243" y="2324530"/>
            <a:ext cx="372762" cy="455599"/>
          </a:xfrm>
          <a:custGeom>
            <a:avLst/>
            <a:gdLst/>
            <a:ahLst/>
            <a:cxnLst/>
            <a:rect r="r" b="b" t="t" l="l"/>
            <a:pathLst>
              <a:path h="455599" w="372762">
                <a:moveTo>
                  <a:pt x="0" y="0"/>
                </a:moveTo>
                <a:lnTo>
                  <a:pt x="372762" y="0"/>
                </a:lnTo>
                <a:lnTo>
                  <a:pt x="372762" y="455598"/>
                </a:lnTo>
                <a:lnTo>
                  <a:pt x="0" y="455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9138" y="-2954700"/>
            <a:ext cx="21006276" cy="5909399"/>
            <a:chOff x="0" y="0"/>
            <a:chExt cx="28008368" cy="78791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983903" y="0"/>
              <a:ext cx="14024465" cy="7879199"/>
            </a:xfrm>
            <a:custGeom>
              <a:avLst/>
              <a:gdLst/>
              <a:ahLst/>
              <a:cxnLst/>
              <a:rect r="r" b="b" t="t" l="l"/>
              <a:pathLst>
                <a:path h="7879199" w="14024465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14024465" cy="7879199"/>
            </a:xfrm>
            <a:custGeom>
              <a:avLst/>
              <a:gdLst/>
              <a:ahLst/>
              <a:cxnLst/>
              <a:rect r="r" b="b" t="t" l="l"/>
              <a:pathLst>
                <a:path h="7879199" w="14024465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507898" y="3880774"/>
            <a:ext cx="4547350" cy="5181642"/>
            <a:chOff x="0" y="0"/>
            <a:chExt cx="6063133" cy="69088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654800"/>
              <a:ext cx="2312245" cy="1336829"/>
            </a:xfrm>
            <a:custGeom>
              <a:avLst/>
              <a:gdLst/>
              <a:ahLst/>
              <a:cxnLst/>
              <a:rect r="r" b="b" t="t" l="l"/>
              <a:pathLst>
                <a:path h="1336829" w="2312245">
                  <a:moveTo>
                    <a:pt x="0" y="0"/>
                  </a:moveTo>
                  <a:lnTo>
                    <a:pt x="2312245" y="0"/>
                  </a:lnTo>
                  <a:lnTo>
                    <a:pt x="2312245" y="1336829"/>
                  </a:lnTo>
                  <a:lnTo>
                    <a:pt x="0" y="1336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8291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038002" y="1166707"/>
              <a:ext cx="2025131" cy="2025131"/>
            </a:xfrm>
            <a:custGeom>
              <a:avLst/>
              <a:gdLst/>
              <a:ahLst/>
              <a:cxnLst/>
              <a:rect r="r" b="b" t="t" l="l"/>
              <a:pathLst>
                <a:path h="2025131" w="2025131">
                  <a:moveTo>
                    <a:pt x="0" y="0"/>
                  </a:moveTo>
                  <a:lnTo>
                    <a:pt x="2025131" y="0"/>
                  </a:lnTo>
                  <a:lnTo>
                    <a:pt x="2025131" y="2025131"/>
                  </a:lnTo>
                  <a:lnTo>
                    <a:pt x="0" y="2025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514206" y="1707894"/>
              <a:ext cx="1321835" cy="1321835"/>
            </a:xfrm>
            <a:custGeom>
              <a:avLst/>
              <a:gdLst/>
              <a:ahLst/>
              <a:cxnLst/>
              <a:rect r="r" b="b" t="t" l="l"/>
              <a:pathLst>
                <a:path h="1321835" w="1321835">
                  <a:moveTo>
                    <a:pt x="0" y="0"/>
                  </a:moveTo>
                  <a:lnTo>
                    <a:pt x="1321835" y="0"/>
                  </a:lnTo>
                  <a:lnTo>
                    <a:pt x="1321835" y="1321835"/>
                  </a:lnTo>
                  <a:lnTo>
                    <a:pt x="0" y="13218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9" id="9"/>
            <p:cNvSpPr/>
            <p:nvPr/>
          </p:nvSpPr>
          <p:spPr>
            <a:xfrm flipH="true">
              <a:off x="3161551" y="3357176"/>
              <a:ext cx="13573" cy="1196061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162558" y="4883725"/>
              <a:ext cx="2025131" cy="2025131"/>
            </a:xfrm>
            <a:custGeom>
              <a:avLst/>
              <a:gdLst/>
              <a:ahLst/>
              <a:cxnLst/>
              <a:rect r="r" b="b" t="t" l="l"/>
              <a:pathLst>
                <a:path h="2025131" w="2025131">
                  <a:moveTo>
                    <a:pt x="0" y="0"/>
                  </a:moveTo>
                  <a:lnTo>
                    <a:pt x="2025131" y="0"/>
                  </a:lnTo>
                  <a:lnTo>
                    <a:pt x="2025131" y="2025132"/>
                  </a:lnTo>
                  <a:lnTo>
                    <a:pt x="0" y="2025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218422" y="-47625"/>
              <a:ext cx="5626289" cy="1036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b="true" sz="2299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RELAZIONE TRA IMMAGINI E MUSICA 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057420" y="4795352"/>
            <a:ext cx="1248703" cy="1248703"/>
          </a:xfrm>
          <a:custGeom>
            <a:avLst/>
            <a:gdLst/>
            <a:ahLst/>
            <a:cxnLst/>
            <a:rect r="r" b="b" t="t" l="l"/>
            <a:pathLst>
              <a:path h="1248703" w="1248703">
                <a:moveTo>
                  <a:pt x="0" y="0"/>
                </a:moveTo>
                <a:lnTo>
                  <a:pt x="1248703" y="0"/>
                </a:lnTo>
                <a:lnTo>
                  <a:pt x="1248703" y="1248703"/>
                </a:lnTo>
                <a:lnTo>
                  <a:pt x="0" y="12487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714043" y="891540"/>
            <a:ext cx="3546007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8913" y="647700"/>
            <a:ext cx="8092859" cy="115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10"/>
              </a:lnSpc>
            </a:pPr>
            <a:r>
              <a:rPr lang="en-US" sz="8100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3 POSSIBILITÀ </a:t>
            </a:r>
          </a:p>
        </p:txBody>
      </p:sp>
      <p:sp>
        <p:nvSpPr>
          <p:cNvPr name="AutoShape 15" id="15"/>
          <p:cNvSpPr/>
          <p:nvPr/>
        </p:nvSpPr>
        <p:spPr>
          <a:xfrm flipH="true">
            <a:off x="15700821" y="6291705"/>
            <a:ext cx="10180" cy="89704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4922348" y="7543568"/>
            <a:ext cx="1518848" cy="1518848"/>
          </a:xfrm>
          <a:custGeom>
            <a:avLst/>
            <a:gdLst/>
            <a:ahLst/>
            <a:cxnLst/>
            <a:rect r="r" b="b" t="t" l="l"/>
            <a:pathLst>
              <a:path h="1518848" w="1518848">
                <a:moveTo>
                  <a:pt x="0" y="0"/>
                </a:moveTo>
                <a:lnTo>
                  <a:pt x="1518848" y="0"/>
                </a:lnTo>
                <a:lnTo>
                  <a:pt x="1518848" y="1518848"/>
                </a:lnTo>
                <a:lnTo>
                  <a:pt x="0" y="15188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235058" y="3878435"/>
            <a:ext cx="421971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b="true" sz="22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 MIDI A IMMAGINE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495214" y="7709499"/>
            <a:ext cx="1734184" cy="1002622"/>
          </a:xfrm>
          <a:custGeom>
            <a:avLst/>
            <a:gdLst/>
            <a:ahLst/>
            <a:cxnLst/>
            <a:rect r="r" b="b" t="t" l="l"/>
            <a:pathLst>
              <a:path h="1002622" w="1734184">
                <a:moveTo>
                  <a:pt x="0" y="0"/>
                </a:moveTo>
                <a:lnTo>
                  <a:pt x="1734184" y="0"/>
                </a:lnTo>
                <a:lnTo>
                  <a:pt x="1734184" y="1002622"/>
                </a:lnTo>
                <a:lnTo>
                  <a:pt x="0" y="1002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8291" b="0"/>
            </a:stretch>
          </a:blipFill>
        </p:spPr>
      </p:sp>
      <p:sp>
        <p:nvSpPr>
          <p:cNvPr name="AutoShape 19" id="19"/>
          <p:cNvSpPr/>
          <p:nvPr/>
        </p:nvSpPr>
        <p:spPr>
          <a:xfrm flipH="true">
            <a:off x="9446876" y="6398656"/>
            <a:ext cx="10180" cy="89704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8710549" y="4701732"/>
            <a:ext cx="1518848" cy="1518848"/>
          </a:xfrm>
          <a:custGeom>
            <a:avLst/>
            <a:gdLst/>
            <a:ahLst/>
            <a:cxnLst/>
            <a:rect r="r" b="b" t="t" l="l"/>
            <a:pathLst>
              <a:path h="1518848" w="1518848">
                <a:moveTo>
                  <a:pt x="0" y="0"/>
                </a:moveTo>
                <a:lnTo>
                  <a:pt x="1518849" y="0"/>
                </a:lnTo>
                <a:lnTo>
                  <a:pt x="1518849" y="1518848"/>
                </a:lnTo>
                <a:lnTo>
                  <a:pt x="0" y="15188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7252447" y="3837817"/>
            <a:ext cx="421971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b="true" sz="22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 IMMAGINI A MUSICA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1364752" y="-1485900"/>
            <a:ext cx="4122295" cy="4114800"/>
          </a:xfrm>
          <a:custGeom>
            <a:avLst/>
            <a:gdLst/>
            <a:ahLst/>
            <a:cxnLst/>
            <a:rect r="r" b="b" t="t" l="l"/>
            <a:pathLst>
              <a:path h="4114800" w="4122295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527321">
            <a:off x="13566822" y="5526197"/>
            <a:ext cx="369905" cy="571932"/>
          </a:xfrm>
          <a:custGeom>
            <a:avLst/>
            <a:gdLst/>
            <a:ahLst/>
            <a:cxnLst/>
            <a:rect r="r" b="b" t="t" l="l"/>
            <a:pathLst>
              <a:path h="571932" w="369905">
                <a:moveTo>
                  <a:pt x="0" y="0"/>
                </a:moveTo>
                <a:lnTo>
                  <a:pt x="369905" y="0"/>
                </a:lnTo>
                <a:lnTo>
                  <a:pt x="369905" y="571932"/>
                </a:lnTo>
                <a:lnTo>
                  <a:pt x="0" y="5719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074255">
            <a:off x="11227607" y="6026456"/>
            <a:ext cx="330629" cy="404102"/>
          </a:xfrm>
          <a:custGeom>
            <a:avLst/>
            <a:gdLst/>
            <a:ahLst/>
            <a:cxnLst/>
            <a:rect r="r" b="b" t="t" l="l"/>
            <a:pathLst>
              <a:path h="404102" w="330629">
                <a:moveTo>
                  <a:pt x="0" y="0"/>
                </a:moveTo>
                <a:lnTo>
                  <a:pt x="330629" y="0"/>
                </a:lnTo>
                <a:lnTo>
                  <a:pt x="330629" y="404102"/>
                </a:lnTo>
                <a:lnTo>
                  <a:pt x="0" y="4041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527321">
            <a:off x="7133000" y="7214653"/>
            <a:ext cx="384778" cy="594928"/>
          </a:xfrm>
          <a:custGeom>
            <a:avLst/>
            <a:gdLst/>
            <a:ahLst/>
            <a:cxnLst/>
            <a:rect r="r" b="b" t="t" l="l"/>
            <a:pathLst>
              <a:path h="594928" w="384778">
                <a:moveTo>
                  <a:pt x="0" y="0"/>
                </a:moveTo>
                <a:lnTo>
                  <a:pt x="384778" y="0"/>
                </a:lnTo>
                <a:lnTo>
                  <a:pt x="384778" y="594928"/>
                </a:lnTo>
                <a:lnTo>
                  <a:pt x="0" y="5949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074255">
            <a:off x="4699733" y="7735026"/>
            <a:ext cx="343922" cy="420350"/>
          </a:xfrm>
          <a:custGeom>
            <a:avLst/>
            <a:gdLst/>
            <a:ahLst/>
            <a:cxnLst/>
            <a:rect r="r" b="b" t="t" l="l"/>
            <a:pathLst>
              <a:path h="420350" w="343922">
                <a:moveTo>
                  <a:pt x="0" y="0"/>
                </a:moveTo>
                <a:lnTo>
                  <a:pt x="343922" y="0"/>
                </a:lnTo>
                <a:lnTo>
                  <a:pt x="343922" y="420349"/>
                </a:lnTo>
                <a:lnTo>
                  <a:pt x="0" y="4203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27321">
            <a:off x="8588996" y="3146402"/>
            <a:ext cx="353998" cy="547337"/>
          </a:xfrm>
          <a:custGeom>
            <a:avLst/>
            <a:gdLst/>
            <a:ahLst/>
            <a:cxnLst/>
            <a:rect r="r" b="b" t="t" l="l"/>
            <a:pathLst>
              <a:path h="547337" w="353998">
                <a:moveTo>
                  <a:pt x="0" y="0"/>
                </a:moveTo>
                <a:lnTo>
                  <a:pt x="353998" y="0"/>
                </a:lnTo>
                <a:lnTo>
                  <a:pt x="353998" y="547337"/>
                </a:lnTo>
                <a:lnTo>
                  <a:pt x="0" y="5473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074255">
            <a:off x="5573948" y="3291573"/>
            <a:ext cx="316411" cy="386724"/>
          </a:xfrm>
          <a:custGeom>
            <a:avLst/>
            <a:gdLst/>
            <a:ahLst/>
            <a:cxnLst/>
            <a:rect r="r" b="b" t="t" l="l"/>
            <a:pathLst>
              <a:path h="386724" w="316411">
                <a:moveTo>
                  <a:pt x="0" y="0"/>
                </a:moveTo>
                <a:lnTo>
                  <a:pt x="316410" y="0"/>
                </a:lnTo>
                <a:lnTo>
                  <a:pt x="316410" y="386724"/>
                </a:lnTo>
                <a:lnTo>
                  <a:pt x="0" y="3867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527321">
            <a:off x="13568887" y="9283076"/>
            <a:ext cx="368048" cy="569061"/>
          </a:xfrm>
          <a:custGeom>
            <a:avLst/>
            <a:gdLst/>
            <a:ahLst/>
            <a:cxnLst/>
            <a:rect r="r" b="b" t="t" l="l"/>
            <a:pathLst>
              <a:path h="569061" w="368048">
                <a:moveTo>
                  <a:pt x="0" y="0"/>
                </a:moveTo>
                <a:lnTo>
                  <a:pt x="368048" y="0"/>
                </a:lnTo>
                <a:lnTo>
                  <a:pt x="368048" y="569061"/>
                </a:lnTo>
                <a:lnTo>
                  <a:pt x="0" y="5690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-1074255">
            <a:off x="10434169" y="9434009"/>
            <a:ext cx="328969" cy="402073"/>
          </a:xfrm>
          <a:custGeom>
            <a:avLst/>
            <a:gdLst/>
            <a:ahLst/>
            <a:cxnLst/>
            <a:rect r="r" b="b" t="t" l="l"/>
            <a:pathLst>
              <a:path h="402073" w="328969">
                <a:moveTo>
                  <a:pt x="0" y="0"/>
                </a:moveTo>
                <a:lnTo>
                  <a:pt x="328969" y="0"/>
                </a:lnTo>
                <a:lnTo>
                  <a:pt x="328969" y="402074"/>
                </a:lnTo>
                <a:lnTo>
                  <a:pt x="0" y="4020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9138" y="-2954700"/>
            <a:ext cx="21006276" cy="5909399"/>
            <a:chOff x="0" y="0"/>
            <a:chExt cx="28008368" cy="78791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983903" y="0"/>
              <a:ext cx="14024465" cy="7879199"/>
            </a:xfrm>
            <a:custGeom>
              <a:avLst/>
              <a:gdLst/>
              <a:ahLst/>
              <a:cxnLst/>
              <a:rect r="r" b="b" t="t" l="l"/>
              <a:pathLst>
                <a:path h="7879199" w="14024465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14024465" cy="7879199"/>
            </a:xfrm>
            <a:custGeom>
              <a:avLst/>
              <a:gdLst/>
              <a:ahLst/>
              <a:cxnLst/>
              <a:rect r="r" b="b" t="t" l="l"/>
              <a:pathLst>
                <a:path h="7879199" w="14024465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681290" y="3164959"/>
            <a:ext cx="5502250" cy="5785681"/>
            <a:chOff x="0" y="0"/>
            <a:chExt cx="7336333" cy="77142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1356883"/>
              <a:ext cx="2797794" cy="1617550"/>
            </a:xfrm>
            <a:custGeom>
              <a:avLst/>
              <a:gdLst/>
              <a:ahLst/>
              <a:cxnLst/>
              <a:rect r="r" b="b" t="t" l="l"/>
              <a:pathLst>
                <a:path h="1617550" w="2797794">
                  <a:moveTo>
                    <a:pt x="0" y="0"/>
                  </a:moveTo>
                  <a:lnTo>
                    <a:pt x="2797794" y="0"/>
                  </a:lnTo>
                  <a:lnTo>
                    <a:pt x="2797794" y="1617550"/>
                  </a:lnTo>
                  <a:lnTo>
                    <a:pt x="0" y="1617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8291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4885944" y="766295"/>
              <a:ext cx="2450389" cy="2450389"/>
            </a:xfrm>
            <a:custGeom>
              <a:avLst/>
              <a:gdLst/>
              <a:ahLst/>
              <a:cxnLst/>
              <a:rect r="r" b="b" t="t" l="l"/>
              <a:pathLst>
                <a:path h="2450389" w="2450389">
                  <a:moveTo>
                    <a:pt x="0" y="0"/>
                  </a:moveTo>
                  <a:lnTo>
                    <a:pt x="2450389" y="0"/>
                  </a:lnTo>
                  <a:lnTo>
                    <a:pt x="2450389" y="2450389"/>
                  </a:lnTo>
                  <a:lnTo>
                    <a:pt x="0" y="2450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042165" y="1421126"/>
              <a:ext cx="1599408" cy="1599408"/>
            </a:xfrm>
            <a:custGeom>
              <a:avLst/>
              <a:gdLst/>
              <a:ahLst/>
              <a:cxnLst/>
              <a:rect r="r" b="b" t="t" l="l"/>
              <a:pathLst>
                <a:path h="1599408" w="1599408">
                  <a:moveTo>
                    <a:pt x="0" y="0"/>
                  </a:moveTo>
                  <a:lnTo>
                    <a:pt x="1599408" y="0"/>
                  </a:lnTo>
                  <a:lnTo>
                    <a:pt x="1599408" y="1599408"/>
                  </a:lnTo>
                  <a:lnTo>
                    <a:pt x="0" y="1599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9" id="9"/>
            <p:cNvSpPr/>
            <p:nvPr/>
          </p:nvSpPr>
          <p:spPr>
            <a:xfrm flipH="true">
              <a:off x="3825446" y="3416742"/>
              <a:ext cx="16423" cy="1447222"/>
            </a:xfrm>
            <a:prstGeom prst="line">
              <a:avLst/>
            </a:prstGeom>
            <a:ln cap="flat" w="61468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616674" y="5263852"/>
              <a:ext cx="2450389" cy="2450389"/>
            </a:xfrm>
            <a:custGeom>
              <a:avLst/>
              <a:gdLst/>
              <a:ahLst/>
              <a:cxnLst/>
              <a:rect r="r" b="b" t="t" l="l"/>
              <a:pathLst>
                <a:path h="2450389" w="2450389">
                  <a:moveTo>
                    <a:pt x="0" y="0"/>
                  </a:moveTo>
                  <a:lnTo>
                    <a:pt x="2450390" y="0"/>
                  </a:lnTo>
                  <a:lnTo>
                    <a:pt x="2450390" y="2450389"/>
                  </a:lnTo>
                  <a:lnTo>
                    <a:pt x="0" y="2450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264289" y="-57150"/>
              <a:ext cx="6807756" cy="608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96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714043" y="891540"/>
            <a:ext cx="3546007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07898" y="545117"/>
            <a:ext cx="9088879" cy="1945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RELAZIONE TRA IMMAGINI E MUSICA</a:t>
            </a:r>
            <a:r>
              <a:rPr lang="en-US" sz="6900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3302686"/>
            <a:ext cx="8183309" cy="6519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Questi studi mirano a esplorare come le </a:t>
            </a:r>
            <a:r>
              <a:rPr lang="en-US" b="true" sz="2599" spc="28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caratteristiche musicali e visive possano essere correlate per generare immagini coerenti con la musica</a:t>
            </a: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Vengono prese in input la musica e le immagini, ed estratte in modo separato determinate caratteristiche come i ritmi musicali, le tonalita e le texture visive delle immagini.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Attraverso l’uso di reti neurali convoluzionali (CNN) e ricorrenti (RNN), </a:t>
            </a:r>
            <a:r>
              <a:rPr lang="en-US" b="true" sz="2599" spc="28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il modello impara la correlazione tra le caratteristiche visive e musicali</a:t>
            </a: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e, partendo da questa correlazione, </a:t>
            </a:r>
            <a:r>
              <a:rPr lang="en-US" b="true" sz="2599" spc="28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genera nuove immagini</a:t>
            </a: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che sono coerenti con la musica in input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1758847">
            <a:off x="16383299" y="-55965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8"/>
                </a:lnTo>
                <a:lnTo>
                  <a:pt x="0" y="18012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758847">
            <a:off x="10753024" y="-55965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8"/>
                </a:lnTo>
                <a:lnTo>
                  <a:pt x="0" y="18012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758847">
            <a:off x="7223032" y="-1535065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27321">
            <a:off x="8353221" y="9558395"/>
            <a:ext cx="682220" cy="1054820"/>
          </a:xfrm>
          <a:custGeom>
            <a:avLst/>
            <a:gdLst/>
            <a:ahLst/>
            <a:cxnLst/>
            <a:rect r="r" b="b" t="t" l="l"/>
            <a:pathLst>
              <a:path h="1054820" w="682220">
                <a:moveTo>
                  <a:pt x="0" y="0"/>
                </a:moveTo>
                <a:lnTo>
                  <a:pt x="682220" y="0"/>
                </a:lnTo>
                <a:lnTo>
                  <a:pt x="682220" y="1054819"/>
                </a:lnTo>
                <a:lnTo>
                  <a:pt x="0" y="10548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74255">
            <a:off x="954921" y="9010661"/>
            <a:ext cx="609782" cy="745289"/>
          </a:xfrm>
          <a:custGeom>
            <a:avLst/>
            <a:gdLst/>
            <a:ahLst/>
            <a:cxnLst/>
            <a:rect r="r" b="b" t="t" l="l"/>
            <a:pathLst>
              <a:path h="745289" w="609782">
                <a:moveTo>
                  <a:pt x="0" y="0"/>
                </a:moveTo>
                <a:lnTo>
                  <a:pt x="609782" y="0"/>
                </a:lnTo>
                <a:lnTo>
                  <a:pt x="609782" y="745289"/>
                </a:lnTo>
                <a:lnTo>
                  <a:pt x="0" y="7452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527321">
            <a:off x="17730980" y="4868507"/>
            <a:ext cx="597866" cy="924396"/>
          </a:xfrm>
          <a:custGeom>
            <a:avLst/>
            <a:gdLst/>
            <a:ahLst/>
            <a:cxnLst/>
            <a:rect r="r" b="b" t="t" l="l"/>
            <a:pathLst>
              <a:path h="924396" w="597866">
                <a:moveTo>
                  <a:pt x="0" y="0"/>
                </a:moveTo>
                <a:lnTo>
                  <a:pt x="597866" y="0"/>
                </a:lnTo>
                <a:lnTo>
                  <a:pt x="597866" y="924396"/>
                </a:lnTo>
                <a:lnTo>
                  <a:pt x="0" y="9243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1074255">
            <a:off x="8030060" y="3579089"/>
            <a:ext cx="493166" cy="602759"/>
          </a:xfrm>
          <a:custGeom>
            <a:avLst/>
            <a:gdLst/>
            <a:ahLst/>
            <a:cxnLst/>
            <a:rect r="r" b="b" t="t" l="l"/>
            <a:pathLst>
              <a:path h="602759" w="493166">
                <a:moveTo>
                  <a:pt x="0" y="0"/>
                </a:moveTo>
                <a:lnTo>
                  <a:pt x="493166" y="0"/>
                </a:lnTo>
                <a:lnTo>
                  <a:pt x="493166" y="602759"/>
                </a:lnTo>
                <a:lnTo>
                  <a:pt x="0" y="6027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9138" y="-2954700"/>
            <a:ext cx="21006276" cy="5909399"/>
            <a:chOff x="0" y="0"/>
            <a:chExt cx="28008368" cy="78791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983903" y="0"/>
              <a:ext cx="14024465" cy="7879199"/>
            </a:xfrm>
            <a:custGeom>
              <a:avLst/>
              <a:gdLst/>
              <a:ahLst/>
              <a:cxnLst/>
              <a:rect r="r" b="b" t="t" l="l"/>
              <a:pathLst>
                <a:path h="7879199" w="14024465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14024465" cy="7879199"/>
            </a:xfrm>
            <a:custGeom>
              <a:avLst/>
              <a:gdLst/>
              <a:ahLst/>
              <a:cxnLst/>
              <a:rect r="r" b="b" t="t" l="l"/>
              <a:pathLst>
                <a:path h="7879199" w="14024465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36551" y="3084831"/>
            <a:ext cx="2917171" cy="6746106"/>
            <a:chOff x="0" y="0"/>
            <a:chExt cx="3889561" cy="899480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6746051"/>
              <a:ext cx="3889561" cy="2248757"/>
            </a:xfrm>
            <a:custGeom>
              <a:avLst/>
              <a:gdLst/>
              <a:ahLst/>
              <a:cxnLst/>
              <a:rect r="r" b="b" t="t" l="l"/>
              <a:pathLst>
                <a:path h="2248757" w="3889561">
                  <a:moveTo>
                    <a:pt x="0" y="0"/>
                  </a:moveTo>
                  <a:lnTo>
                    <a:pt x="3889561" y="0"/>
                  </a:lnTo>
                  <a:lnTo>
                    <a:pt x="3889561" y="2248757"/>
                  </a:lnTo>
                  <a:lnTo>
                    <a:pt x="0" y="2248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18291" b="0"/>
              </a:stretch>
            </a:blipFill>
          </p:spPr>
        </p:sp>
        <p:sp>
          <p:nvSpPr>
            <p:cNvPr name="AutoShape 7" id="7"/>
            <p:cNvSpPr/>
            <p:nvPr/>
          </p:nvSpPr>
          <p:spPr>
            <a:xfrm flipH="true">
              <a:off x="2134461" y="3805992"/>
              <a:ext cx="22832" cy="2011963"/>
            </a:xfrm>
            <a:prstGeom prst="line">
              <a:avLst/>
            </a:prstGeom>
            <a:ln cap="flat" w="85454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482971" y="0"/>
              <a:ext cx="3406590" cy="3406590"/>
            </a:xfrm>
            <a:custGeom>
              <a:avLst/>
              <a:gdLst/>
              <a:ahLst/>
              <a:cxnLst/>
              <a:rect r="r" b="b" t="t" l="l"/>
              <a:pathLst>
                <a:path h="3406590" w="3406590">
                  <a:moveTo>
                    <a:pt x="0" y="0"/>
                  </a:moveTo>
                  <a:lnTo>
                    <a:pt x="3406590" y="0"/>
                  </a:lnTo>
                  <a:lnTo>
                    <a:pt x="3406590" y="3406590"/>
                  </a:lnTo>
                  <a:lnTo>
                    <a:pt x="0" y="3406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1758847">
            <a:off x="10753024" y="-28154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8"/>
                </a:lnTo>
                <a:lnTo>
                  <a:pt x="0" y="1801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714043" y="891540"/>
            <a:ext cx="3546007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4424" y="726756"/>
            <a:ext cx="10671595" cy="982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DA IMMAGINI A MUSICA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96971" y="3311392"/>
            <a:ext cx="9465854" cy="6519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 contro, altri studi hanno affrontato il </a:t>
            </a:r>
            <a:r>
              <a:rPr lang="en-US" b="true" sz="2599" spc="28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problema inverso</a:t>
            </a: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b="true" sz="2599" spc="28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data un’immagine</a:t>
            </a: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il loro modello estrae determinate caratteristiche visive, le analizza e </a:t>
            </a:r>
            <a:r>
              <a:rPr lang="en-US" b="true" sz="2599" spc="28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genera musica</a:t>
            </a: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che rispecchia tali caratteristiche.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 potrebbe pensare di utilizzare questa tecnica per </a:t>
            </a:r>
            <a:r>
              <a:rPr lang="en-US" b="true" sz="2599" spc="28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comprendere quali caratteristiche visive influenzano specifiche qualità musicali</a:t>
            </a: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 verificare se l’immagine generata da un determinato modello risulta coerente con il brano musicale.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Andando quindi ad </a:t>
            </a:r>
            <a:r>
              <a:rPr lang="en-US" b="true" sz="2599" spc="28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utilizzare</a:t>
            </a: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questo approccio </a:t>
            </a:r>
            <a:r>
              <a:rPr lang="en-US" b="true" sz="2599" spc="28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come un benchmark</a:t>
            </a: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per valutare la qualità delle immagini generate.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758847">
            <a:off x="16243638" y="-136093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10" y="0"/>
                </a:lnTo>
                <a:lnTo>
                  <a:pt x="6270310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758847">
            <a:off x="-2561805" y="-266224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27321">
            <a:off x="17556559" y="3768895"/>
            <a:ext cx="657624" cy="1016791"/>
          </a:xfrm>
          <a:custGeom>
            <a:avLst/>
            <a:gdLst/>
            <a:ahLst/>
            <a:cxnLst/>
            <a:rect r="r" b="b" t="t" l="l"/>
            <a:pathLst>
              <a:path h="1016791" w="657624">
                <a:moveTo>
                  <a:pt x="0" y="0"/>
                </a:moveTo>
                <a:lnTo>
                  <a:pt x="657624" y="0"/>
                </a:lnTo>
                <a:lnTo>
                  <a:pt x="657624" y="1016791"/>
                </a:lnTo>
                <a:lnTo>
                  <a:pt x="0" y="1016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74255">
            <a:off x="5383097" y="5392397"/>
            <a:ext cx="642048" cy="784725"/>
          </a:xfrm>
          <a:custGeom>
            <a:avLst/>
            <a:gdLst/>
            <a:ahLst/>
            <a:cxnLst/>
            <a:rect r="r" b="b" t="t" l="l"/>
            <a:pathLst>
              <a:path h="784725" w="642048">
                <a:moveTo>
                  <a:pt x="0" y="0"/>
                </a:moveTo>
                <a:lnTo>
                  <a:pt x="642048" y="0"/>
                </a:lnTo>
                <a:lnTo>
                  <a:pt x="642048" y="784725"/>
                </a:lnTo>
                <a:lnTo>
                  <a:pt x="0" y="7847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27321">
            <a:off x="6476970" y="9436390"/>
            <a:ext cx="1006970" cy="1556935"/>
          </a:xfrm>
          <a:custGeom>
            <a:avLst/>
            <a:gdLst/>
            <a:ahLst/>
            <a:cxnLst/>
            <a:rect r="r" b="b" t="t" l="l"/>
            <a:pathLst>
              <a:path h="1556935" w="1006970">
                <a:moveTo>
                  <a:pt x="0" y="0"/>
                </a:moveTo>
                <a:lnTo>
                  <a:pt x="1006970" y="0"/>
                </a:lnTo>
                <a:lnTo>
                  <a:pt x="1006970" y="1556935"/>
                </a:lnTo>
                <a:lnTo>
                  <a:pt x="0" y="15569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1074255">
            <a:off x="17240649" y="9003083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1" y="0"/>
                </a:lnTo>
                <a:lnTo>
                  <a:pt x="900051" y="1100062"/>
                </a:lnTo>
                <a:lnTo>
                  <a:pt x="0" y="1100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59138" y="-2954700"/>
            <a:ext cx="21006276" cy="5909399"/>
            <a:chOff x="0" y="0"/>
            <a:chExt cx="28008368" cy="78791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3983903" y="0"/>
              <a:ext cx="14024465" cy="7879199"/>
            </a:xfrm>
            <a:custGeom>
              <a:avLst/>
              <a:gdLst/>
              <a:ahLst/>
              <a:cxnLst/>
              <a:rect r="r" b="b" t="t" l="l"/>
              <a:pathLst>
                <a:path h="7879199" w="14024465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14024465" cy="7879199"/>
            </a:xfrm>
            <a:custGeom>
              <a:avLst/>
              <a:gdLst/>
              <a:ahLst/>
              <a:cxnLst/>
              <a:rect r="r" b="b" t="t" l="l"/>
              <a:pathLst>
                <a:path h="7879199" w="14024465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714043" y="891540"/>
            <a:ext cx="3546007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4424" y="726756"/>
            <a:ext cx="10671595" cy="982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DA MIDI AD IMMAGINE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293621" y="3237548"/>
            <a:ext cx="2407690" cy="6764181"/>
            <a:chOff x="0" y="0"/>
            <a:chExt cx="3210253" cy="90189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285492" y="0"/>
              <a:ext cx="2639270" cy="2639270"/>
            </a:xfrm>
            <a:custGeom>
              <a:avLst/>
              <a:gdLst/>
              <a:ahLst/>
              <a:cxnLst/>
              <a:rect r="r" b="b" t="t" l="l"/>
              <a:pathLst>
                <a:path h="2639270" w="2639270">
                  <a:moveTo>
                    <a:pt x="0" y="0"/>
                  </a:moveTo>
                  <a:lnTo>
                    <a:pt x="2639269" y="0"/>
                  </a:lnTo>
                  <a:lnTo>
                    <a:pt x="2639269" y="2639270"/>
                  </a:lnTo>
                  <a:lnTo>
                    <a:pt x="0" y="2639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AutoShape 9" id="9"/>
            <p:cNvSpPr/>
            <p:nvPr/>
          </p:nvSpPr>
          <p:spPr>
            <a:xfrm flipH="true">
              <a:off x="1645388" y="3162705"/>
              <a:ext cx="21516" cy="1896004"/>
            </a:xfrm>
            <a:prstGeom prst="line">
              <a:avLst/>
            </a:prstGeom>
            <a:ln cap="flat" w="85777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5808655"/>
              <a:ext cx="3210253" cy="3210253"/>
            </a:xfrm>
            <a:custGeom>
              <a:avLst/>
              <a:gdLst/>
              <a:ahLst/>
              <a:cxnLst/>
              <a:rect r="r" b="b" t="t" l="l"/>
              <a:pathLst>
                <a:path h="3210253" w="3210253">
                  <a:moveTo>
                    <a:pt x="0" y="0"/>
                  </a:moveTo>
                  <a:lnTo>
                    <a:pt x="3210253" y="0"/>
                  </a:lnTo>
                  <a:lnTo>
                    <a:pt x="3210253" y="3210253"/>
                  </a:lnTo>
                  <a:lnTo>
                    <a:pt x="0" y="3210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521304" y="3515282"/>
            <a:ext cx="7738746" cy="6152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1"/>
              </a:lnSpc>
              <a:spcBef>
                <a:spcPct val="0"/>
              </a:spcBef>
            </a:pPr>
            <a:r>
              <a:rPr lang="en-US" sz="2956" spc="3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 questi studi</a:t>
            </a:r>
            <a:r>
              <a:rPr lang="en-US" sz="2956" spc="3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il sistema</a:t>
            </a:r>
            <a:r>
              <a:rPr lang="en-US" b="true" sz="2956" spc="32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analizza i messaggi MIDI</a:t>
            </a:r>
            <a:r>
              <a:rPr lang="en-US" sz="2956" spc="3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che contengono informazioni dettagliate su note, intensita e timing. </a:t>
            </a:r>
          </a:p>
          <a:p>
            <a:pPr algn="ctr">
              <a:lnSpc>
                <a:spcPts val="3251"/>
              </a:lnSpc>
              <a:spcBef>
                <a:spcPct val="0"/>
              </a:spcBef>
            </a:pPr>
          </a:p>
          <a:p>
            <a:pPr algn="ctr">
              <a:lnSpc>
                <a:spcPts val="3251"/>
              </a:lnSpc>
              <a:spcBef>
                <a:spcPct val="0"/>
              </a:spcBef>
            </a:pPr>
            <a:r>
              <a:rPr lang="en-US" sz="2956" spc="3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Attraverso l’uso di</a:t>
            </a:r>
            <a:r>
              <a:rPr lang="en-US" b="true" sz="2956" spc="32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modelli di intelligenza artificiale generativa</a:t>
            </a:r>
            <a:r>
              <a:rPr lang="en-US" sz="2956" spc="3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come i modelli di linguaggio naturale (LLM), </a:t>
            </a:r>
            <a:r>
              <a:rPr lang="en-US" b="true" sz="2956" spc="32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il sistema interpreta le informazioni</a:t>
            </a:r>
            <a:r>
              <a:rPr lang="en-US" sz="2956" spc="3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estratte, g</a:t>
            </a:r>
            <a:r>
              <a:rPr lang="en-US" b="true" sz="2956" spc="32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enerando caratteristiche emotive</a:t>
            </a:r>
            <a:r>
              <a:rPr lang="en-US" sz="2956" spc="3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 successivamente, </a:t>
            </a:r>
            <a:r>
              <a:rPr lang="en-US" b="true" sz="2956" spc="32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genera immagini</a:t>
            </a:r>
            <a:r>
              <a:rPr lang="en-US" sz="2956" spc="3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che rispecchiano queste caratteristiche.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758847">
            <a:off x="10950249" y="-240563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10" y="0"/>
                </a:lnTo>
                <a:lnTo>
                  <a:pt x="6270310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758847">
            <a:off x="-2730431" y="-28154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8"/>
                </a:lnTo>
                <a:lnTo>
                  <a:pt x="0" y="1801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758847">
            <a:off x="16641788" y="-240563"/>
            <a:ext cx="6270309" cy="1801289"/>
          </a:xfrm>
          <a:custGeom>
            <a:avLst/>
            <a:gdLst/>
            <a:ahLst/>
            <a:cxnLst/>
            <a:rect r="r" b="b" t="t" l="l"/>
            <a:pathLst>
              <a:path h="1801289" w="627030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27321">
            <a:off x="17784515" y="4253978"/>
            <a:ext cx="1006970" cy="1556935"/>
          </a:xfrm>
          <a:custGeom>
            <a:avLst/>
            <a:gdLst/>
            <a:ahLst/>
            <a:cxnLst/>
            <a:rect r="r" b="b" t="t" l="l"/>
            <a:pathLst>
              <a:path h="1556935" w="1006970">
                <a:moveTo>
                  <a:pt x="0" y="0"/>
                </a:moveTo>
                <a:lnTo>
                  <a:pt x="1006970" y="0"/>
                </a:lnTo>
                <a:lnTo>
                  <a:pt x="1006970" y="1556935"/>
                </a:lnTo>
                <a:lnTo>
                  <a:pt x="0" y="15569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074255">
            <a:off x="147300" y="5624235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1" y="0"/>
                </a:lnTo>
                <a:lnTo>
                  <a:pt x="900051" y="1100062"/>
                </a:lnTo>
                <a:lnTo>
                  <a:pt x="0" y="1100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74255">
            <a:off x="8096649" y="9370013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1" y="0"/>
                </a:lnTo>
                <a:lnTo>
                  <a:pt x="900051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527321">
            <a:off x="7654112" y="4813671"/>
            <a:ext cx="590474" cy="912966"/>
          </a:xfrm>
          <a:custGeom>
            <a:avLst/>
            <a:gdLst/>
            <a:ahLst/>
            <a:cxnLst/>
            <a:rect r="r" b="b" t="t" l="l"/>
            <a:pathLst>
              <a:path h="912966" w="590474">
                <a:moveTo>
                  <a:pt x="0" y="0"/>
                </a:moveTo>
                <a:lnTo>
                  <a:pt x="590474" y="0"/>
                </a:lnTo>
                <a:lnTo>
                  <a:pt x="590474" y="912966"/>
                </a:lnTo>
                <a:lnTo>
                  <a:pt x="0" y="912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74255">
            <a:off x="17857165" y="8456101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0" y="0"/>
                </a:lnTo>
                <a:lnTo>
                  <a:pt x="900050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25226" y="-1553734"/>
            <a:ext cx="12250453" cy="12250453"/>
          </a:xfrm>
          <a:custGeom>
            <a:avLst/>
            <a:gdLst/>
            <a:ahLst/>
            <a:cxnLst/>
            <a:rect r="r" b="b" t="t" l="l"/>
            <a:pathLst>
              <a:path h="12250453" w="12250453">
                <a:moveTo>
                  <a:pt x="0" y="0"/>
                </a:moveTo>
                <a:lnTo>
                  <a:pt x="12250452" y="0"/>
                </a:lnTo>
                <a:lnTo>
                  <a:pt x="12250452" y="12250452"/>
                </a:lnTo>
                <a:lnTo>
                  <a:pt x="0" y="1225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4255">
            <a:off x="9870746" y="1844158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0" y="0"/>
                </a:lnTo>
                <a:lnTo>
                  <a:pt x="900050" y="1100062"/>
                </a:lnTo>
                <a:lnTo>
                  <a:pt x="0" y="110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27321">
            <a:off x="13827074" y="8123120"/>
            <a:ext cx="1006970" cy="1556935"/>
          </a:xfrm>
          <a:custGeom>
            <a:avLst/>
            <a:gdLst/>
            <a:ahLst/>
            <a:cxnLst/>
            <a:rect r="r" b="b" t="t" l="l"/>
            <a:pathLst>
              <a:path h="1556935" w="1006970">
                <a:moveTo>
                  <a:pt x="0" y="0"/>
                </a:moveTo>
                <a:lnTo>
                  <a:pt x="1006970" y="0"/>
                </a:lnTo>
                <a:lnTo>
                  <a:pt x="1006970" y="1556935"/>
                </a:lnTo>
                <a:lnTo>
                  <a:pt x="0" y="1556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-3314299" y="4550169"/>
            <a:ext cx="12768333" cy="3667994"/>
          </a:xfrm>
          <a:custGeom>
            <a:avLst/>
            <a:gdLst/>
            <a:ahLst/>
            <a:cxnLst/>
            <a:rect r="r" b="b" t="t" l="l"/>
            <a:pathLst>
              <a:path h="3667994" w="12768333">
                <a:moveTo>
                  <a:pt x="0" y="0"/>
                </a:moveTo>
                <a:lnTo>
                  <a:pt x="12768332" y="0"/>
                </a:lnTo>
                <a:lnTo>
                  <a:pt x="12768332" y="3667994"/>
                </a:lnTo>
                <a:lnTo>
                  <a:pt x="0" y="36679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33475" y="4763571"/>
            <a:ext cx="9527162" cy="1203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b="true" sz="84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03.METODOLOGIA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14043" y="891540"/>
            <a:ext cx="3546007" cy="29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b="true" sz="2100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23446" y="5945381"/>
            <a:ext cx="8160159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60"/>
              </a:lnSpc>
              <a:spcBef>
                <a:spcPct val="0"/>
              </a:spcBef>
            </a:pPr>
            <a:r>
              <a:rPr lang="en-US" b="true" sz="1600" spc="17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Pipeline del progetto divisa in tre fasi principali: </a:t>
            </a:r>
          </a:p>
          <a:p>
            <a:pPr algn="l">
              <a:lnSpc>
                <a:spcPts val="1650"/>
              </a:lnSpc>
              <a:spcBef>
                <a:spcPct val="0"/>
              </a:spcBef>
            </a:pPr>
            <a:r>
              <a:rPr lang="en-US" b="true" sz="1500" spc="166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Trascrizione del Testo, Sintesi del Testo, e Generazione delle Immagini.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2631705">
            <a:off x="17496685" y="2318241"/>
            <a:ext cx="597276" cy="923483"/>
          </a:xfrm>
          <a:custGeom>
            <a:avLst/>
            <a:gdLst/>
            <a:ahLst/>
            <a:cxnLst/>
            <a:rect r="r" b="b" t="t" l="l"/>
            <a:pathLst>
              <a:path h="923483" w="597276">
                <a:moveTo>
                  <a:pt x="0" y="0"/>
                </a:moveTo>
                <a:lnTo>
                  <a:pt x="597276" y="0"/>
                </a:lnTo>
                <a:lnTo>
                  <a:pt x="597276" y="923483"/>
                </a:lnTo>
                <a:lnTo>
                  <a:pt x="0" y="9234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74255">
            <a:off x="9291300" y="9370013"/>
            <a:ext cx="900050" cy="1100061"/>
          </a:xfrm>
          <a:custGeom>
            <a:avLst/>
            <a:gdLst/>
            <a:ahLst/>
            <a:cxnLst/>
            <a:rect r="r" b="b" t="t" l="l"/>
            <a:pathLst>
              <a:path h="1100061" w="900050">
                <a:moveTo>
                  <a:pt x="0" y="0"/>
                </a:moveTo>
                <a:lnTo>
                  <a:pt x="900051" y="0"/>
                </a:lnTo>
                <a:lnTo>
                  <a:pt x="900051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631705">
            <a:off x="6907753" y="5698269"/>
            <a:ext cx="597276" cy="923483"/>
          </a:xfrm>
          <a:custGeom>
            <a:avLst/>
            <a:gdLst/>
            <a:ahLst/>
            <a:cxnLst/>
            <a:rect r="r" b="b" t="t" l="l"/>
            <a:pathLst>
              <a:path h="923483" w="597276">
                <a:moveTo>
                  <a:pt x="0" y="0"/>
                </a:moveTo>
                <a:lnTo>
                  <a:pt x="597276" y="0"/>
                </a:lnTo>
                <a:lnTo>
                  <a:pt x="597276" y="923484"/>
                </a:lnTo>
                <a:lnTo>
                  <a:pt x="0" y="923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DAGVhrEHTYo</dc:identifier>
  <dcterms:modified xsi:type="dcterms:W3CDTF">2011-08-01T06:04:30Z</dcterms:modified>
  <cp:revision>1</cp:revision>
  <dc:title>Music2Image_Alessio_Salzano</dc:title>
</cp:coreProperties>
</file>